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1607" r:id="rId2"/>
    <p:sldId id="258" r:id="rId3"/>
    <p:sldId id="265" r:id="rId4"/>
    <p:sldId id="266" r:id="rId5"/>
    <p:sldId id="1623" r:id="rId6"/>
    <p:sldId id="1622" r:id="rId7"/>
    <p:sldId id="281" r:id="rId8"/>
    <p:sldId id="2328" r:id="rId9"/>
    <p:sldId id="2329" r:id="rId10"/>
    <p:sldId id="290" r:id="rId11"/>
    <p:sldId id="1612" r:id="rId12"/>
    <p:sldId id="1613" r:id="rId13"/>
    <p:sldId id="1618" r:id="rId14"/>
    <p:sldId id="1621" r:id="rId15"/>
    <p:sldId id="283" r:id="rId16"/>
    <p:sldId id="901" r:id="rId17"/>
    <p:sldId id="903" r:id="rId18"/>
    <p:sldId id="904" r:id="rId19"/>
    <p:sldId id="1615" r:id="rId20"/>
    <p:sldId id="1616" r:id="rId21"/>
    <p:sldId id="1617" r:id="rId22"/>
    <p:sldId id="284" r:id="rId23"/>
    <p:sldId id="1571" r:id="rId24"/>
    <p:sldId id="1601" r:id="rId25"/>
    <p:sldId id="1600" r:id="rId26"/>
    <p:sldId id="1608" r:id="rId27"/>
    <p:sldId id="1619" r:id="rId28"/>
    <p:sldId id="1611" r:id="rId29"/>
    <p:sldId id="1610" r:id="rId30"/>
    <p:sldId id="1609" r:id="rId31"/>
    <p:sldId id="292" r:id="rId32"/>
    <p:sldId id="299" r:id="rId33"/>
    <p:sldId id="293" r:id="rId34"/>
    <p:sldId id="294" r:id="rId35"/>
    <p:sldId id="295" r:id="rId36"/>
    <p:sldId id="296" r:id="rId37"/>
    <p:sldId id="297" r:id="rId38"/>
    <p:sldId id="298" r:id="rId39"/>
    <p:sldId id="300" r:id="rId40"/>
    <p:sldId id="1590" r:id="rId41"/>
    <p:sldId id="307" r:id="rId42"/>
    <p:sldId id="1624" r:id="rId43"/>
    <p:sldId id="308" r:id="rId44"/>
    <p:sldId id="2327" r:id="rId45"/>
    <p:sldId id="2326" r:id="rId46"/>
    <p:sldId id="1620" r:id="rId47"/>
    <p:sldId id="324" r:id="rId48"/>
    <p:sldId id="311" r:id="rId49"/>
    <p:sldId id="312" r:id="rId50"/>
  </p:sldIdLst>
  <p:sldSz cx="9144000" cy="5143500" type="screen16x9"/>
  <p:notesSz cx="6858000" cy="9144000"/>
  <p:embeddedFontLst>
    <p:embeddedFont>
      <p:font typeface="Cambria Math" panose="02040503050406030204" pitchFamily="18" charset="0"/>
      <p:regular r:id="rId52"/>
    </p:embeddedFont>
    <p:embeddedFont>
      <p:font typeface="Gill Sans" panose="020B0502020104020203" pitchFamily="34" charset="-79"/>
      <p:regular r:id="rId53"/>
      <p:bold r:id="rId54"/>
    </p:embeddedFont>
    <p:embeddedFont>
      <p:font typeface="Gill Sans MT Light" panose="020B0302020104020203" pitchFamily="3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CA13"/>
    <a:srgbClr val="9B7DB8"/>
    <a:srgbClr val="DB6D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2"/>
    <p:restoredTop sz="94694"/>
  </p:normalViewPr>
  <p:slideViewPr>
    <p:cSldViewPr snapToGrid="0">
      <p:cViewPr varScale="1">
        <p:scale>
          <a:sx n="189" d="100"/>
          <a:sy n="189" d="100"/>
        </p:scale>
        <p:origin x="184" y="4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573A1784-44F1-B9F4-BA3F-C363F1EBD721}"/>
            </a:ext>
          </a:extLst>
        </p:cNvPr>
        <p:cNvGrpSpPr/>
        <p:nvPr/>
      </p:nvGrpSpPr>
      <p:grpSpPr>
        <a:xfrm>
          <a:off x="0" y="0"/>
          <a:ext cx="0" cy="0"/>
          <a:chOff x="0" y="0"/>
          <a:chExt cx="0" cy="0"/>
        </a:xfrm>
      </p:grpSpPr>
      <p:sp>
        <p:nvSpPr>
          <p:cNvPr id="56" name="Google Shape;56;g37e94175c81_0_163:notes">
            <a:extLst>
              <a:ext uri="{FF2B5EF4-FFF2-40B4-BE49-F238E27FC236}">
                <a16:creationId xmlns:a16="http://schemas.microsoft.com/office/drawing/2014/main" id="{83A8D4CA-ED9F-57A6-A404-AD28FD471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g37e94175c81_0_163:notes">
            <a:extLst>
              <a:ext uri="{FF2B5EF4-FFF2-40B4-BE49-F238E27FC236}">
                <a16:creationId xmlns:a16="http://schemas.microsoft.com/office/drawing/2014/main" id="{8DAA0151-9FD4-14A0-1D75-5D63D094FB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168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656d0c74e5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656d0c74e5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Indeed, there are ANs and DNs that link effectors across the body. For example, two cell types, one AN, one DN, that link motor neurons controlling multiple body parts, even when we only consider mono- and di-synaptic connections. DN for eye, neck, leg motor neurons. AN antenna, neck, wing motor neurons</a:t>
            </a:r>
            <a:endParaRPr/>
          </a:p>
          <a:p>
            <a:pPr marL="0" lvl="0" indent="0" algn="l" rtl="0">
              <a:spcBef>
                <a:spcPts val="0"/>
              </a:spcBef>
              <a:spcAft>
                <a:spcPts val="0"/>
              </a:spcAft>
              <a:buNone/>
            </a:pPr>
            <a:endParaRPr/>
          </a:p>
          <a:p>
            <a:pPr marL="0" lvl="0" indent="0" algn="l" rtl="0">
              <a:spcBef>
                <a:spcPts val="0"/>
              </a:spcBef>
              <a:spcAft>
                <a:spcPts val="0"/>
              </a:spcAft>
              <a:buNone/>
            </a:pPr>
            <a:r>
              <a:rPr lang="en"/>
              <a:t>These cells define sets of co-controlled motor neurons. </a:t>
            </a:r>
            <a:endParaRPr/>
          </a:p>
          <a:p>
            <a:pPr marL="0" lvl="0" indent="0" algn="l" rtl="0">
              <a:spcBef>
                <a:spcPts val="0"/>
              </a:spcBef>
              <a:spcAft>
                <a:spcPts val="0"/>
              </a:spcAft>
              <a:buNone/>
            </a:pPr>
            <a:endParaRPr/>
          </a:p>
          <a:p>
            <a:pPr marL="0" lvl="0" indent="0" algn="l" rtl="0">
              <a:spcBef>
                <a:spcPts val="0"/>
              </a:spcBef>
              <a:spcAft>
                <a:spcPts val="0"/>
              </a:spcAft>
              <a:buNone/>
            </a:pPr>
            <a:r>
              <a:rPr lang="en"/>
              <a:t>We find that this is more broadly true across effectors and ANs and DNs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a:extLst>
            <a:ext uri="{FF2B5EF4-FFF2-40B4-BE49-F238E27FC236}">
              <a16:creationId xmlns:a16="http://schemas.microsoft.com/office/drawing/2014/main" id="{9BECA40E-3AF8-D941-12EE-D01DD4BF2733}"/>
            </a:ext>
          </a:extLst>
        </p:cNvPr>
        <p:cNvGrpSpPr/>
        <p:nvPr/>
      </p:nvGrpSpPr>
      <p:grpSpPr>
        <a:xfrm>
          <a:off x="0" y="0"/>
          <a:ext cx="0" cy="0"/>
          <a:chOff x="0" y="0"/>
          <a:chExt cx="0" cy="0"/>
        </a:xfrm>
      </p:grpSpPr>
      <p:sp>
        <p:nvSpPr>
          <p:cNvPr id="510" name="Google Shape;510;g3656d0c74e5_0_89:notes">
            <a:extLst>
              <a:ext uri="{FF2B5EF4-FFF2-40B4-BE49-F238E27FC236}">
                <a16:creationId xmlns:a16="http://schemas.microsoft.com/office/drawing/2014/main" id="{F698281B-3FE4-D01B-7FA7-3E1ECC92CA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656d0c74e5_0_89:notes">
            <a:extLst>
              <a:ext uri="{FF2B5EF4-FFF2-40B4-BE49-F238E27FC236}">
                <a16:creationId xmlns:a16="http://schemas.microsoft.com/office/drawing/2014/main" id="{93EA1888-B4D9-1EFE-C666-142547CF3F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member of flight power supercluster, which directly synapses onto the wing power motor neurons</a:t>
            </a:r>
            <a:endParaRPr/>
          </a:p>
          <a:p>
            <a:pPr marL="0" lvl="0" indent="0" algn="l" rtl="0">
              <a:spcBef>
                <a:spcPts val="0"/>
              </a:spcBef>
              <a:spcAft>
                <a:spcPts val="0"/>
              </a:spcAft>
              <a:buNone/>
            </a:pPr>
            <a:r>
              <a:rPr lang="en"/>
              <a:t>Interestingly, also targets brain endocrine neurons that release corazonin, which is a neuropeptide that mobilizes energy stores. So DNg27 might not only directly increase flight power but also release the energy stores needed to sustain flight. And one of the stimuli it might use to determine flight power is water balance, again important for an energetically demanding behavior, as it gets input from interoceptive neurons that are suppressed by thirst</a:t>
            </a:r>
            <a:endParaRPr/>
          </a:p>
        </p:txBody>
      </p:sp>
    </p:spTree>
    <p:extLst>
      <p:ext uri="{BB962C8B-B14F-4D97-AF65-F5344CB8AC3E}">
        <p14:creationId xmlns:p14="http://schemas.microsoft.com/office/powerpoint/2010/main" val="178515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a:extLst>
            <a:ext uri="{FF2B5EF4-FFF2-40B4-BE49-F238E27FC236}">
              <a16:creationId xmlns:a16="http://schemas.microsoft.com/office/drawing/2014/main" id="{898B76E4-8AFB-E102-F14F-3230C561F1BC}"/>
            </a:ext>
          </a:extLst>
        </p:cNvPr>
        <p:cNvGrpSpPr/>
        <p:nvPr/>
      </p:nvGrpSpPr>
      <p:grpSpPr>
        <a:xfrm>
          <a:off x="0" y="0"/>
          <a:ext cx="0" cy="0"/>
          <a:chOff x="0" y="0"/>
          <a:chExt cx="0" cy="0"/>
        </a:xfrm>
      </p:grpSpPr>
      <p:sp>
        <p:nvSpPr>
          <p:cNvPr id="522" name="Google Shape;522;g37e341f8946_0_58:notes">
            <a:extLst>
              <a:ext uri="{FF2B5EF4-FFF2-40B4-BE49-F238E27FC236}">
                <a16:creationId xmlns:a16="http://schemas.microsoft.com/office/drawing/2014/main" id="{157D6919-AB92-B94C-B4A3-77C420ADD3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7e341f8946_0_58:notes">
            <a:extLst>
              <a:ext uri="{FF2B5EF4-FFF2-40B4-BE49-F238E27FC236}">
                <a16:creationId xmlns:a16="http://schemas.microsoft.com/office/drawing/2014/main" id="{A8E12305-9B65-72A7-4AF4-C3E36B3F21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DNge104 gets input from tactile sensors across the body and then inhibits those same sensors. Perhaps does tactile contrast enhancement. E.g. through AN of the same supercluster that receives input from a subset of these sensors.</a:t>
            </a:r>
            <a:endParaRPr/>
          </a:p>
        </p:txBody>
      </p:sp>
    </p:spTree>
    <p:extLst>
      <p:ext uri="{BB962C8B-B14F-4D97-AF65-F5344CB8AC3E}">
        <p14:creationId xmlns:p14="http://schemas.microsoft.com/office/powerpoint/2010/main" val="1692920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a:extLst>
            <a:ext uri="{FF2B5EF4-FFF2-40B4-BE49-F238E27FC236}">
              <a16:creationId xmlns:a16="http://schemas.microsoft.com/office/drawing/2014/main" id="{3E93A6DE-6B14-94C8-0D0F-52B7D87B298D}"/>
            </a:ext>
          </a:extLst>
        </p:cNvPr>
        <p:cNvGrpSpPr/>
        <p:nvPr/>
      </p:nvGrpSpPr>
      <p:grpSpPr>
        <a:xfrm>
          <a:off x="0" y="0"/>
          <a:ext cx="0" cy="0"/>
          <a:chOff x="0" y="0"/>
          <a:chExt cx="0" cy="0"/>
        </a:xfrm>
      </p:grpSpPr>
      <p:sp>
        <p:nvSpPr>
          <p:cNvPr id="536" name="Google Shape;536;g3656d0c74e5_0_93:notes">
            <a:extLst>
              <a:ext uri="{FF2B5EF4-FFF2-40B4-BE49-F238E27FC236}">
                <a16:creationId xmlns:a16="http://schemas.microsoft.com/office/drawing/2014/main" id="{C02067C7-A159-6D18-C732-244B274B3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656d0c74e5_0_93:notes">
            <a:extLst>
              <a:ext uri="{FF2B5EF4-FFF2-40B4-BE49-F238E27FC236}">
                <a16:creationId xmlns:a16="http://schemas.microsoft.com/office/drawing/2014/main" id="{AECEA541-333B-1364-C0A0-BF7EBDFA5C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For example, there’s this circuit that seems to control overlapping but distinct combinations of neck and eye movements.</a:t>
            </a:r>
            <a:endParaRPr>
              <a:solidFill>
                <a:schemeClr val="dk1"/>
              </a:solidFill>
            </a:endParaRPr>
          </a:p>
          <a:p>
            <a:pPr marL="0" lvl="0" indent="0" algn="l" rtl="0">
              <a:lnSpc>
                <a:spcPct val="115000"/>
              </a:lnSpc>
              <a:spcBef>
                <a:spcPts val="0"/>
              </a:spcBef>
              <a:spcAft>
                <a:spcPts val="0"/>
              </a:spcAft>
              <a:buNone/>
            </a:pPr>
            <a:r>
              <a:rPr lang="en">
                <a:solidFill>
                  <a:schemeClr val="dk1"/>
                </a:solidFill>
              </a:rPr>
              <a:t>Motor neurons in middle here. These descending and ascending neurons seem to promote neck roll and yaw more than pitch. But only some also move the eye. And this one would promote neck roll and yaw but it seems to do so by mostly inhibiting pitch. And this other ascending neuron instead drives neck pitch and roll.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Seems like members of the same supercluster define fine-grained variations of the broader overarching behavior. Could promote flexibility</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08366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a:extLst>
            <a:ext uri="{FF2B5EF4-FFF2-40B4-BE49-F238E27FC236}">
              <a16:creationId xmlns:a16="http://schemas.microsoft.com/office/drawing/2014/main" id="{A9778E9C-E7CD-728E-308D-A9BE51FE5C35}"/>
            </a:ext>
          </a:extLst>
        </p:cNvPr>
        <p:cNvGrpSpPr/>
        <p:nvPr/>
      </p:nvGrpSpPr>
      <p:grpSpPr>
        <a:xfrm>
          <a:off x="0" y="0"/>
          <a:ext cx="0" cy="0"/>
          <a:chOff x="0" y="0"/>
          <a:chExt cx="0" cy="0"/>
        </a:xfrm>
      </p:grpSpPr>
      <p:sp>
        <p:nvSpPr>
          <p:cNvPr id="536" name="Google Shape;536;g3656d0c74e5_0_93:notes">
            <a:extLst>
              <a:ext uri="{FF2B5EF4-FFF2-40B4-BE49-F238E27FC236}">
                <a16:creationId xmlns:a16="http://schemas.microsoft.com/office/drawing/2014/main" id="{7C5A3AB6-775B-F324-D9A6-4BAF865493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656d0c74e5_0_93:notes">
            <a:extLst>
              <a:ext uri="{FF2B5EF4-FFF2-40B4-BE49-F238E27FC236}">
                <a16:creationId xmlns:a16="http://schemas.microsoft.com/office/drawing/2014/main" id="{733A0677-E837-9B81-6E4B-88BED98C65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For example, there’s this circuit that seems to control overlapping but distinct combinations of neck and eye movements.</a:t>
            </a:r>
            <a:endParaRPr>
              <a:solidFill>
                <a:schemeClr val="dk1"/>
              </a:solidFill>
            </a:endParaRPr>
          </a:p>
          <a:p>
            <a:pPr marL="0" lvl="0" indent="0" algn="l" rtl="0">
              <a:lnSpc>
                <a:spcPct val="115000"/>
              </a:lnSpc>
              <a:spcBef>
                <a:spcPts val="0"/>
              </a:spcBef>
              <a:spcAft>
                <a:spcPts val="0"/>
              </a:spcAft>
              <a:buNone/>
            </a:pPr>
            <a:r>
              <a:rPr lang="en">
                <a:solidFill>
                  <a:schemeClr val="dk1"/>
                </a:solidFill>
              </a:rPr>
              <a:t>Motor neurons in middle here. These descending and ascending neurons seem to promote neck roll and yaw more than pitch. But only some also move the eye. And this one would promote neck roll and yaw but it seems to do so by mostly inhibiting pitch. And this other ascending neuron instead drives neck pitch and roll.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Seems like members of the same supercluster define fine-grained variations of the broader overarching behavior. Could promote flexibility</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7437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7e94175c81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37e94175c81_0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7C127275-9F70-F648-A628-924155635273}" type="slidenum">
              <a:rPr lang="en-US" smtClean="0"/>
              <a:t>16</a:t>
            </a:fld>
            <a:endParaRPr lang="en-US"/>
          </a:p>
        </p:txBody>
      </p:sp>
    </p:spTree>
    <p:extLst>
      <p:ext uri="{BB962C8B-B14F-4D97-AF65-F5344CB8AC3E}">
        <p14:creationId xmlns:p14="http://schemas.microsoft.com/office/powerpoint/2010/main" val="264733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7D3C8-35FC-C4FE-FD9F-4D343201B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3A6E54-6300-9447-A240-9A180855A2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5F97C5A-EBA7-5FA7-86C9-FE14235BC716}"/>
              </a:ext>
            </a:extLst>
          </p:cNvPr>
          <p:cNvSpPr>
            <a:spLocks noGrp="1"/>
          </p:cNvSpPr>
          <p:nvPr>
            <p:ph type="body" idx="1"/>
          </p:nvPr>
        </p:nvSpPr>
        <p:spPr/>
        <p:txBody>
          <a:bodyPr/>
          <a:lstStyle/>
          <a:p>
            <a:r>
              <a:rPr lang="en-US">
                <a:latin typeface="Calibri"/>
                <a:ea typeface="Calibri"/>
                <a:cs typeface="Calibri"/>
              </a:rPr>
              <a:t>Use same network as before</a:t>
            </a:r>
          </a:p>
        </p:txBody>
      </p:sp>
      <p:sp>
        <p:nvSpPr>
          <p:cNvPr id="4" name="Slide Number Placeholder 3">
            <a:extLst>
              <a:ext uri="{FF2B5EF4-FFF2-40B4-BE49-F238E27FC236}">
                <a16:creationId xmlns:a16="http://schemas.microsoft.com/office/drawing/2014/main" id="{FF04C3C5-A442-006F-E2BD-FA1B20C275AA}"/>
              </a:ext>
            </a:extLst>
          </p:cNvPr>
          <p:cNvSpPr>
            <a:spLocks noGrp="1"/>
          </p:cNvSpPr>
          <p:nvPr>
            <p:ph type="sldNum" sz="quarter" idx="5"/>
          </p:nvPr>
        </p:nvSpPr>
        <p:spPr/>
        <p:txBody>
          <a:bodyPr/>
          <a:lstStyle/>
          <a:p>
            <a:fld id="{7C127275-9F70-F648-A628-924155635273}" type="slidenum">
              <a:rPr lang="en-US" smtClean="0"/>
              <a:t>17</a:t>
            </a:fld>
            <a:endParaRPr lang="en-US"/>
          </a:p>
        </p:txBody>
      </p:sp>
    </p:spTree>
    <p:extLst>
      <p:ext uri="{BB962C8B-B14F-4D97-AF65-F5344CB8AC3E}">
        <p14:creationId xmlns:p14="http://schemas.microsoft.com/office/powerpoint/2010/main" val="91978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76E55-2F84-2955-A40D-FD5965D95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5665A-6DE5-F225-9CCA-CF55BBA4795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FC7044-A141-4B7A-C5A3-253CFE106C87}"/>
              </a:ext>
            </a:extLst>
          </p:cNvPr>
          <p:cNvSpPr>
            <a:spLocks noGrp="1"/>
          </p:cNvSpPr>
          <p:nvPr>
            <p:ph type="body" idx="1"/>
          </p:nvPr>
        </p:nvSpPr>
        <p:spPr/>
        <p:txBody>
          <a:bodyPr/>
          <a:lstStyle/>
          <a:p>
            <a:r>
              <a:rPr lang="en-US"/>
              <a:t>Pros:</a:t>
            </a:r>
          </a:p>
          <a:p>
            <a:pPr marL="342900" indent="-342900">
              <a:buFont typeface="Arial,Sans-Serif"/>
              <a:buChar char="•"/>
            </a:pPr>
            <a:r>
              <a:rPr lang="en-US"/>
              <a:t>Covers all possible pathways between seed and target (well adapted for an exploratory study)</a:t>
            </a:r>
          </a:p>
          <a:p>
            <a:pPr marL="342900" indent="-342900">
              <a:buFont typeface="Arial,Sans-Serif"/>
              <a:buChar char="•"/>
            </a:pPr>
            <a:r>
              <a:rPr lang="en-US"/>
              <a:t>Additive method (allows summing influence score from different seeds and combining them into more complex seeds)</a:t>
            </a:r>
          </a:p>
          <a:p>
            <a:pPr marL="342900" indent="-342900">
              <a:buFont typeface="Arial,Sans-Serif"/>
              <a:buChar char="•"/>
            </a:pPr>
            <a:r>
              <a:rPr lang="en-US"/>
              <a:t>Allows silencing specific neurons to analyze their impact on particular pathways</a:t>
            </a:r>
          </a:p>
          <a:p>
            <a:pPr marL="342900" indent="-342900">
              <a:buFont typeface="Arial,Sans-Serif"/>
              <a:buChar char="•"/>
            </a:pPr>
            <a:r>
              <a:rPr lang="en-US"/>
              <a:t>Efficient and fast computation (~25 billion influence scores computed in less than 20 hours)</a:t>
            </a:r>
          </a:p>
          <a:p>
            <a:pPr marL="342900" indent="-342900">
              <a:buFont typeface="Arial,Sans-Serif"/>
              <a:buChar char="•"/>
            </a:pPr>
            <a:endParaRPr lang="en-US"/>
          </a:p>
          <a:p>
            <a:r>
              <a:rPr lang="en-US"/>
              <a:t>Cons:</a:t>
            </a:r>
          </a:p>
          <a:p>
            <a:pPr marL="342900" indent="-342900">
              <a:buFont typeface="Arial,Sans-Serif"/>
              <a:buChar char="•"/>
            </a:pPr>
            <a:r>
              <a:rPr lang="en-US"/>
              <a:t>Simplistic model</a:t>
            </a:r>
          </a:p>
          <a:p>
            <a:pPr marL="342900" indent="-342900">
              <a:buFont typeface="Arial,Sans-Serif"/>
              <a:buChar char="•"/>
            </a:pPr>
            <a:r>
              <a:rPr lang="en-US"/>
              <a:t>All synapses are treated equally (no difference between excitatory and inhibitory signaling)</a:t>
            </a:r>
            <a:br>
              <a:rPr lang="en-US">
                <a:cs typeface="+mn-lt"/>
              </a:rPr>
            </a:br>
            <a:endParaRPr lang="en-US"/>
          </a:p>
        </p:txBody>
      </p:sp>
      <p:sp>
        <p:nvSpPr>
          <p:cNvPr id="4" name="Slide Number Placeholder 3">
            <a:extLst>
              <a:ext uri="{FF2B5EF4-FFF2-40B4-BE49-F238E27FC236}">
                <a16:creationId xmlns:a16="http://schemas.microsoft.com/office/drawing/2014/main" id="{1E1B4692-8D20-59FF-9D16-962B90BC18C3}"/>
              </a:ext>
            </a:extLst>
          </p:cNvPr>
          <p:cNvSpPr>
            <a:spLocks noGrp="1"/>
          </p:cNvSpPr>
          <p:nvPr>
            <p:ph type="sldNum" sz="quarter" idx="5"/>
          </p:nvPr>
        </p:nvSpPr>
        <p:spPr/>
        <p:txBody>
          <a:bodyPr/>
          <a:lstStyle/>
          <a:p>
            <a:fld id="{7C127275-9F70-F648-A628-924155635273}" type="slidenum">
              <a:rPr lang="en-US" smtClean="0"/>
              <a:t>18</a:t>
            </a:fld>
            <a:endParaRPr lang="en-US"/>
          </a:p>
        </p:txBody>
      </p:sp>
    </p:spTree>
    <p:extLst>
      <p:ext uri="{BB962C8B-B14F-4D97-AF65-F5344CB8AC3E}">
        <p14:creationId xmlns:p14="http://schemas.microsoft.com/office/powerpoint/2010/main" val="3169936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a:extLst>
            <a:ext uri="{FF2B5EF4-FFF2-40B4-BE49-F238E27FC236}">
              <a16:creationId xmlns:a16="http://schemas.microsoft.com/office/drawing/2014/main" id="{EBC26DAB-64B4-9717-045F-0E3D3AF6EAC3}"/>
            </a:ext>
          </a:extLst>
        </p:cNvPr>
        <p:cNvGrpSpPr/>
        <p:nvPr/>
      </p:nvGrpSpPr>
      <p:grpSpPr>
        <a:xfrm>
          <a:off x="0" y="0"/>
          <a:ext cx="0" cy="0"/>
          <a:chOff x="0" y="0"/>
          <a:chExt cx="0" cy="0"/>
        </a:xfrm>
      </p:grpSpPr>
      <p:sp>
        <p:nvSpPr>
          <p:cNvPr id="611" name="Google Shape;611;g37e94175c81_0_482:notes">
            <a:extLst>
              <a:ext uri="{FF2B5EF4-FFF2-40B4-BE49-F238E27FC236}">
                <a16:creationId xmlns:a16="http://schemas.microsoft.com/office/drawing/2014/main" id="{2111075D-B7A7-4821-5FD8-5BE4F271EE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37e94175c81_0_482:notes">
            <a:extLst>
              <a:ext uri="{FF2B5EF4-FFF2-40B4-BE49-F238E27FC236}">
                <a16:creationId xmlns:a16="http://schemas.microsoft.com/office/drawing/2014/main" id="{9A7A8F74-DA18-0CE4-2CE8-5B2F616BED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852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7e94175c81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37e94175c81_0_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a:extLst>
            <a:ext uri="{FF2B5EF4-FFF2-40B4-BE49-F238E27FC236}">
              <a16:creationId xmlns:a16="http://schemas.microsoft.com/office/drawing/2014/main" id="{9B455E87-E0C2-4636-0A1D-37CD08069A5A}"/>
            </a:ext>
          </a:extLst>
        </p:cNvPr>
        <p:cNvGrpSpPr/>
        <p:nvPr/>
      </p:nvGrpSpPr>
      <p:grpSpPr>
        <a:xfrm>
          <a:off x="0" y="0"/>
          <a:ext cx="0" cy="0"/>
          <a:chOff x="0" y="0"/>
          <a:chExt cx="0" cy="0"/>
        </a:xfrm>
      </p:grpSpPr>
      <p:sp>
        <p:nvSpPr>
          <p:cNvPr id="605" name="Google Shape;605;g37e94175c81_0_612:notes">
            <a:extLst>
              <a:ext uri="{FF2B5EF4-FFF2-40B4-BE49-F238E27FC236}">
                <a16:creationId xmlns:a16="http://schemas.microsoft.com/office/drawing/2014/main" id="{C5F53F85-886A-6941-BE92-DE86EE110C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37e94175c81_0_612:notes">
            <a:extLst>
              <a:ext uri="{FF2B5EF4-FFF2-40B4-BE49-F238E27FC236}">
                <a16:creationId xmlns:a16="http://schemas.microsoft.com/office/drawing/2014/main" id="{DB2D1FE7-5181-58A4-8B66-6D4377A8467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44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15AFB1DF-B636-A7A4-E0E1-C215EEE84497}"/>
            </a:ext>
          </a:extLst>
        </p:cNvPr>
        <p:cNvGrpSpPr/>
        <p:nvPr/>
      </p:nvGrpSpPr>
      <p:grpSpPr>
        <a:xfrm>
          <a:off x="0" y="0"/>
          <a:ext cx="0" cy="0"/>
          <a:chOff x="0" y="0"/>
          <a:chExt cx="0" cy="0"/>
        </a:xfrm>
      </p:grpSpPr>
      <p:sp>
        <p:nvSpPr>
          <p:cNvPr id="335" name="Google Shape;335;g37e94175c81_0_323:notes">
            <a:extLst>
              <a:ext uri="{FF2B5EF4-FFF2-40B4-BE49-F238E27FC236}">
                <a16:creationId xmlns:a16="http://schemas.microsoft.com/office/drawing/2014/main" id="{3535C820-A624-CCD2-DCAA-6DA8E527C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7e94175c81_0_323:notes">
            <a:extLst>
              <a:ext uri="{FF2B5EF4-FFF2-40B4-BE49-F238E27FC236}">
                <a16:creationId xmlns:a16="http://schemas.microsoft.com/office/drawing/2014/main" id="{E85FEFAF-26FC-EAD8-DBB8-9DC4CCF32E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337" name="Google Shape;337;g37e94175c81_0_323:notes">
            <a:extLst>
              <a:ext uri="{FF2B5EF4-FFF2-40B4-BE49-F238E27FC236}">
                <a16:creationId xmlns:a16="http://schemas.microsoft.com/office/drawing/2014/main" id="{8FC061C7-156E-5541-016E-2FC546A10EBB}"/>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95953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7e94175c81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37e94175c81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a:extLst>
            <a:ext uri="{FF2B5EF4-FFF2-40B4-BE49-F238E27FC236}">
              <a16:creationId xmlns:a16="http://schemas.microsoft.com/office/drawing/2014/main" id="{6DF2AA5B-DB05-C37F-E13D-BA82515FB1DA}"/>
            </a:ext>
          </a:extLst>
        </p:cNvPr>
        <p:cNvGrpSpPr/>
        <p:nvPr/>
      </p:nvGrpSpPr>
      <p:grpSpPr>
        <a:xfrm>
          <a:off x="0" y="0"/>
          <a:ext cx="0" cy="0"/>
          <a:chOff x="0" y="0"/>
          <a:chExt cx="0" cy="0"/>
        </a:xfrm>
      </p:grpSpPr>
      <p:sp>
        <p:nvSpPr>
          <p:cNvPr id="421" name="Google Shape;421;g3656d0c74e5_0_77:notes">
            <a:extLst>
              <a:ext uri="{FF2B5EF4-FFF2-40B4-BE49-F238E27FC236}">
                <a16:creationId xmlns:a16="http://schemas.microsoft.com/office/drawing/2014/main" id="{99288078-5879-B8E5-44EB-35DCBC2D9D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656d0c74e5_0_77:notes">
            <a:extLst>
              <a:ext uri="{FF2B5EF4-FFF2-40B4-BE49-F238E27FC236}">
                <a16:creationId xmlns:a16="http://schemas.microsoft.com/office/drawing/2014/main" id="{6C6ADEDF-A7A2-044D-9BFE-D1A39223B3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 showed you this heatmap previously. One of the first things we did was to look at how sensory neurons from different parts of the body influenced effector neurons (i.e. motor and endocrine neurons). </a:t>
            </a:r>
            <a:endParaRPr/>
          </a:p>
          <a:p>
            <a:pPr marL="0" lvl="0" indent="0" algn="l" rtl="0">
              <a:spcBef>
                <a:spcPts val="0"/>
              </a:spcBef>
              <a:spcAft>
                <a:spcPts val="0"/>
              </a:spcAft>
              <a:buNone/>
            </a:pPr>
            <a:r>
              <a:rPr lang="en"/>
              <a:t>Strongest influence onto effector neurons sensory neurons of same body part. Represent local feedback loops. E.g. antenna motor neurons strongest influence from sensory neurons of antenna.</a:t>
            </a:r>
            <a:endParaRPr/>
          </a:p>
          <a:p>
            <a:pPr marL="0" lvl="0" indent="0" algn="l" rtl="0">
              <a:spcBef>
                <a:spcPts val="0"/>
              </a:spcBef>
              <a:spcAft>
                <a:spcPts val="0"/>
              </a:spcAft>
              <a:buNone/>
            </a:pPr>
            <a:r>
              <a:rPr lang="en"/>
              <a:t>However, there’s also a lot of sensory influence from more distant body parts. E.g. antenna, particularly from wing, front leg, prosternal organ. Off diagonal pink across matrix.</a:t>
            </a:r>
            <a:endParaRPr/>
          </a:p>
          <a:p>
            <a:pPr marL="0" lvl="0" indent="0" algn="l" rtl="0">
              <a:spcBef>
                <a:spcPts val="0"/>
              </a:spcBef>
              <a:spcAft>
                <a:spcPts val="0"/>
              </a:spcAft>
              <a:buNone/>
            </a:pPr>
            <a:r>
              <a:rPr lang="en"/>
              <a:t>Suggests local loops linked by long-range connections. Often, long range influences bridge the neck. Antenna on head and motor neurons in brain, but wing, front leg, prosternal influence all from body through VNC. ANs and DNs are the neurons that bridge the neck</a:t>
            </a:r>
            <a:endParaRPr/>
          </a:p>
        </p:txBody>
      </p:sp>
    </p:spTree>
    <p:extLst>
      <p:ext uri="{BB962C8B-B14F-4D97-AF65-F5344CB8AC3E}">
        <p14:creationId xmlns:p14="http://schemas.microsoft.com/office/powerpoint/2010/main" val="3624365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a:extLst>
            <a:ext uri="{FF2B5EF4-FFF2-40B4-BE49-F238E27FC236}">
              <a16:creationId xmlns:a16="http://schemas.microsoft.com/office/drawing/2014/main" id="{90F4D43B-9141-EE2F-F243-BE36BDA2FF68}"/>
            </a:ext>
          </a:extLst>
        </p:cNvPr>
        <p:cNvGrpSpPr/>
        <p:nvPr/>
      </p:nvGrpSpPr>
      <p:grpSpPr>
        <a:xfrm>
          <a:off x="0" y="0"/>
          <a:ext cx="0" cy="0"/>
          <a:chOff x="0" y="0"/>
          <a:chExt cx="0" cy="0"/>
        </a:xfrm>
      </p:grpSpPr>
      <p:sp>
        <p:nvSpPr>
          <p:cNvPr id="421" name="Google Shape;421;g3656d0c74e5_0_77:notes">
            <a:extLst>
              <a:ext uri="{FF2B5EF4-FFF2-40B4-BE49-F238E27FC236}">
                <a16:creationId xmlns:a16="http://schemas.microsoft.com/office/drawing/2014/main" id="{151452C6-FD3C-FB96-483F-C60EE9B10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656d0c74e5_0_77:notes">
            <a:extLst>
              <a:ext uri="{FF2B5EF4-FFF2-40B4-BE49-F238E27FC236}">
                <a16:creationId xmlns:a16="http://schemas.microsoft.com/office/drawing/2014/main" id="{BFC2536B-0342-847A-2D51-21C87EDCD5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 showed you this heatmap previously. One of the first things we did was to look at how sensory neurons from different parts of the body influenced effector neurons (i.e. motor and endocrine neurons). </a:t>
            </a:r>
            <a:endParaRPr/>
          </a:p>
          <a:p>
            <a:pPr marL="0" lvl="0" indent="0" algn="l" rtl="0">
              <a:spcBef>
                <a:spcPts val="0"/>
              </a:spcBef>
              <a:spcAft>
                <a:spcPts val="0"/>
              </a:spcAft>
              <a:buNone/>
            </a:pPr>
            <a:r>
              <a:rPr lang="en"/>
              <a:t>Strongest influence onto effector neurons sensory neurons of same body part. Represent local feedback loops. E.g. antenna motor neurons strongest influence from sensory neurons of antenna.</a:t>
            </a:r>
            <a:endParaRPr/>
          </a:p>
          <a:p>
            <a:pPr marL="0" lvl="0" indent="0" algn="l" rtl="0">
              <a:spcBef>
                <a:spcPts val="0"/>
              </a:spcBef>
              <a:spcAft>
                <a:spcPts val="0"/>
              </a:spcAft>
              <a:buNone/>
            </a:pPr>
            <a:r>
              <a:rPr lang="en"/>
              <a:t>However, there’s also a lot of sensory influence from more distant body parts. E.g. antenna, particularly from wing, front leg, prosternal organ. Off diagonal pink across matrix.</a:t>
            </a:r>
            <a:endParaRPr/>
          </a:p>
          <a:p>
            <a:pPr marL="0" lvl="0" indent="0" algn="l" rtl="0">
              <a:spcBef>
                <a:spcPts val="0"/>
              </a:spcBef>
              <a:spcAft>
                <a:spcPts val="0"/>
              </a:spcAft>
              <a:buNone/>
            </a:pPr>
            <a:r>
              <a:rPr lang="en"/>
              <a:t>Suggests local loops linked by long-range connections. Often, long range influences bridge the neck. Antenna on head and motor neurons in brain, but wing, front leg, prosternal influence all from body through VNC. ANs and DNs are the neurons that bridge the neck</a:t>
            </a:r>
            <a:endParaRPr/>
          </a:p>
        </p:txBody>
      </p:sp>
    </p:spTree>
    <p:extLst>
      <p:ext uri="{BB962C8B-B14F-4D97-AF65-F5344CB8AC3E}">
        <p14:creationId xmlns:p14="http://schemas.microsoft.com/office/powerpoint/2010/main" val="2409712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a:extLst>
            <a:ext uri="{FF2B5EF4-FFF2-40B4-BE49-F238E27FC236}">
              <a16:creationId xmlns:a16="http://schemas.microsoft.com/office/drawing/2014/main" id="{F263C50B-F550-5890-1C4A-6FC269215955}"/>
            </a:ext>
          </a:extLst>
        </p:cNvPr>
        <p:cNvGrpSpPr/>
        <p:nvPr/>
      </p:nvGrpSpPr>
      <p:grpSpPr>
        <a:xfrm>
          <a:off x="0" y="0"/>
          <a:ext cx="0" cy="0"/>
          <a:chOff x="0" y="0"/>
          <a:chExt cx="0" cy="0"/>
        </a:xfrm>
      </p:grpSpPr>
      <p:sp>
        <p:nvSpPr>
          <p:cNvPr id="421" name="Google Shape;421;g3656d0c74e5_0_77:notes">
            <a:extLst>
              <a:ext uri="{FF2B5EF4-FFF2-40B4-BE49-F238E27FC236}">
                <a16:creationId xmlns:a16="http://schemas.microsoft.com/office/drawing/2014/main" id="{CBFF5F85-DB62-FDD5-097F-B9F8D16B0A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656d0c74e5_0_77:notes">
            <a:extLst>
              <a:ext uri="{FF2B5EF4-FFF2-40B4-BE49-F238E27FC236}">
                <a16:creationId xmlns:a16="http://schemas.microsoft.com/office/drawing/2014/main" id="{65E3F3FD-44E6-6FC8-F023-40289CCC9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 showed you this heatmap previously. One of the first things we did was to look at how sensory neurons from different parts of the body influenced effector neurons (i.e. motor and endocrine neurons). </a:t>
            </a:r>
            <a:endParaRPr/>
          </a:p>
          <a:p>
            <a:pPr marL="0" lvl="0" indent="0" algn="l" rtl="0">
              <a:spcBef>
                <a:spcPts val="0"/>
              </a:spcBef>
              <a:spcAft>
                <a:spcPts val="0"/>
              </a:spcAft>
              <a:buNone/>
            </a:pPr>
            <a:r>
              <a:rPr lang="en"/>
              <a:t>Strongest influence onto effector neurons sensory neurons of same body part. Represent local feedback loops. E.g. antenna motor neurons strongest influence from sensory neurons of antenna.</a:t>
            </a:r>
            <a:endParaRPr/>
          </a:p>
          <a:p>
            <a:pPr marL="0" lvl="0" indent="0" algn="l" rtl="0">
              <a:spcBef>
                <a:spcPts val="0"/>
              </a:spcBef>
              <a:spcAft>
                <a:spcPts val="0"/>
              </a:spcAft>
              <a:buNone/>
            </a:pPr>
            <a:r>
              <a:rPr lang="en"/>
              <a:t>However, there’s also a lot of sensory influence from more distant body parts. E.g. antenna, particularly from wing, front leg, prosternal organ. Off diagonal pink across matrix.</a:t>
            </a:r>
            <a:endParaRPr/>
          </a:p>
          <a:p>
            <a:pPr marL="0" lvl="0" indent="0" algn="l" rtl="0">
              <a:spcBef>
                <a:spcPts val="0"/>
              </a:spcBef>
              <a:spcAft>
                <a:spcPts val="0"/>
              </a:spcAft>
              <a:buNone/>
            </a:pPr>
            <a:r>
              <a:rPr lang="en"/>
              <a:t>Suggests local loops linked by long-range connections. Often, long range influences bridge the neck. Antenna on head and motor neurons in brain, but wing, front leg, prosternal influence all from body through VNC. ANs and DNs are the neurons that bridge the neck</a:t>
            </a:r>
            <a:endParaRPr/>
          </a:p>
        </p:txBody>
      </p:sp>
    </p:spTree>
    <p:extLst>
      <p:ext uri="{BB962C8B-B14F-4D97-AF65-F5344CB8AC3E}">
        <p14:creationId xmlns:p14="http://schemas.microsoft.com/office/powerpoint/2010/main" val="3029099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8E52849E-956B-B304-126B-B84479975155}"/>
            </a:ext>
          </a:extLst>
        </p:cNvPr>
        <p:cNvGrpSpPr/>
        <p:nvPr/>
      </p:nvGrpSpPr>
      <p:grpSpPr>
        <a:xfrm>
          <a:off x="0" y="0"/>
          <a:ext cx="0" cy="0"/>
          <a:chOff x="0" y="0"/>
          <a:chExt cx="0" cy="0"/>
        </a:xfrm>
      </p:grpSpPr>
      <p:sp>
        <p:nvSpPr>
          <p:cNvPr id="442" name="Google Shape;442;g3656d0c74e5_0_85:notes">
            <a:extLst>
              <a:ext uri="{FF2B5EF4-FFF2-40B4-BE49-F238E27FC236}">
                <a16:creationId xmlns:a16="http://schemas.microsoft.com/office/drawing/2014/main" id="{77280522-CFEB-7B12-A733-AA2F2202DD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656d0c74e5_0_85:notes">
            <a:extLst>
              <a:ext uri="{FF2B5EF4-FFF2-40B4-BE49-F238E27FC236}">
                <a16:creationId xmlns:a16="http://schemas.microsoft.com/office/drawing/2014/main" id="{16FED192-9922-90B9-46C9-B2E615249B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we’ve embedded all the ANs and DNs based on their direct pre- and postsynaptic connections. Then, on top, can overlay influence from different sets of sensory neurons</a:t>
            </a:r>
            <a:endParaRPr/>
          </a:p>
        </p:txBody>
      </p:sp>
    </p:spTree>
    <p:extLst>
      <p:ext uri="{BB962C8B-B14F-4D97-AF65-F5344CB8AC3E}">
        <p14:creationId xmlns:p14="http://schemas.microsoft.com/office/powerpoint/2010/main" val="596893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042734BB-3312-341F-027B-CA9950C9E4ED}"/>
            </a:ext>
          </a:extLst>
        </p:cNvPr>
        <p:cNvGrpSpPr/>
        <p:nvPr/>
      </p:nvGrpSpPr>
      <p:grpSpPr>
        <a:xfrm>
          <a:off x="0" y="0"/>
          <a:ext cx="0" cy="0"/>
          <a:chOff x="0" y="0"/>
          <a:chExt cx="0" cy="0"/>
        </a:xfrm>
      </p:grpSpPr>
      <p:sp>
        <p:nvSpPr>
          <p:cNvPr id="442" name="Google Shape;442;g3656d0c74e5_0_85:notes">
            <a:extLst>
              <a:ext uri="{FF2B5EF4-FFF2-40B4-BE49-F238E27FC236}">
                <a16:creationId xmlns:a16="http://schemas.microsoft.com/office/drawing/2014/main" id="{18D83BA6-2B7D-6BFA-25D7-A697769DE9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656d0c74e5_0_85:notes">
            <a:extLst>
              <a:ext uri="{FF2B5EF4-FFF2-40B4-BE49-F238E27FC236}">
                <a16:creationId xmlns:a16="http://schemas.microsoft.com/office/drawing/2014/main" id="{E1B7105D-9753-DE76-D097-838B642F9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we’ve embedded all the ANs and DNs based on their direct pre- and postsynaptic connections. Then, on top, can overlay influence from different sets of sensory neurons</a:t>
            </a:r>
            <a:endParaRPr/>
          </a:p>
        </p:txBody>
      </p:sp>
    </p:spTree>
    <p:extLst>
      <p:ext uri="{BB962C8B-B14F-4D97-AF65-F5344CB8AC3E}">
        <p14:creationId xmlns:p14="http://schemas.microsoft.com/office/powerpoint/2010/main" val="3310045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DBF97DA3-0CBE-709D-499A-EB5830FA23F3}"/>
            </a:ext>
          </a:extLst>
        </p:cNvPr>
        <p:cNvGrpSpPr/>
        <p:nvPr/>
      </p:nvGrpSpPr>
      <p:grpSpPr>
        <a:xfrm>
          <a:off x="0" y="0"/>
          <a:ext cx="0" cy="0"/>
          <a:chOff x="0" y="0"/>
          <a:chExt cx="0" cy="0"/>
        </a:xfrm>
      </p:grpSpPr>
      <p:sp>
        <p:nvSpPr>
          <p:cNvPr id="442" name="Google Shape;442;g3656d0c74e5_0_85:notes">
            <a:extLst>
              <a:ext uri="{FF2B5EF4-FFF2-40B4-BE49-F238E27FC236}">
                <a16:creationId xmlns:a16="http://schemas.microsoft.com/office/drawing/2014/main" id="{949539E0-CFCF-F56F-8869-770179DBB4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656d0c74e5_0_85:notes">
            <a:extLst>
              <a:ext uri="{FF2B5EF4-FFF2-40B4-BE49-F238E27FC236}">
                <a16:creationId xmlns:a16="http://schemas.microsoft.com/office/drawing/2014/main" id="{090386DA-8B22-39DF-8788-FDCD1AF864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we’ve embedded all the ANs and DNs based on their direct pre- and postsynaptic connections. Then, on top, can overlay influence from different sets of sensory neurons</a:t>
            </a:r>
            <a:endParaRPr/>
          </a:p>
        </p:txBody>
      </p:sp>
    </p:spTree>
    <p:extLst>
      <p:ext uri="{BB962C8B-B14F-4D97-AF65-F5344CB8AC3E}">
        <p14:creationId xmlns:p14="http://schemas.microsoft.com/office/powerpoint/2010/main" val="3461515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754EF5B8-E0D1-D486-2E27-D215065470F0}"/>
            </a:ext>
          </a:extLst>
        </p:cNvPr>
        <p:cNvGrpSpPr/>
        <p:nvPr/>
      </p:nvGrpSpPr>
      <p:grpSpPr>
        <a:xfrm>
          <a:off x="0" y="0"/>
          <a:ext cx="0" cy="0"/>
          <a:chOff x="0" y="0"/>
          <a:chExt cx="0" cy="0"/>
        </a:xfrm>
      </p:grpSpPr>
      <p:sp>
        <p:nvSpPr>
          <p:cNvPr id="64" name="Google Shape;64;g37e94175c81_0_683:notes">
            <a:extLst>
              <a:ext uri="{FF2B5EF4-FFF2-40B4-BE49-F238E27FC236}">
                <a16:creationId xmlns:a16="http://schemas.microsoft.com/office/drawing/2014/main" id="{0F4E48E6-BBA0-FB40-D2BD-208890F314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37e94175c81_0_683:notes">
            <a:extLst>
              <a:ext uri="{FF2B5EF4-FFF2-40B4-BE49-F238E27FC236}">
                <a16:creationId xmlns:a16="http://schemas.microsoft.com/office/drawing/2014/main" id="{31898EDD-DC93-6C63-35E6-DB0AE9F539E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180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7e94175c81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7e94175c81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a:extLst>
            <a:ext uri="{FF2B5EF4-FFF2-40B4-BE49-F238E27FC236}">
              <a16:creationId xmlns:a16="http://schemas.microsoft.com/office/drawing/2014/main" id="{47A89643-DF09-752F-69BE-BF981095F629}"/>
            </a:ext>
          </a:extLst>
        </p:cNvPr>
        <p:cNvGrpSpPr/>
        <p:nvPr/>
      </p:nvGrpSpPr>
      <p:grpSpPr>
        <a:xfrm>
          <a:off x="0" y="0"/>
          <a:ext cx="0" cy="0"/>
          <a:chOff x="0" y="0"/>
          <a:chExt cx="0" cy="0"/>
        </a:xfrm>
      </p:grpSpPr>
      <p:sp>
        <p:nvSpPr>
          <p:cNvPr id="618" name="Google Shape;618;g37e94175c81_0_595:notes">
            <a:extLst>
              <a:ext uri="{FF2B5EF4-FFF2-40B4-BE49-F238E27FC236}">
                <a16:creationId xmlns:a16="http://schemas.microsoft.com/office/drawing/2014/main" id="{26B45582-251D-397E-0D6E-99E3CCD5CF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7e94175c81_0_595:notes">
            <a:extLst>
              <a:ext uri="{FF2B5EF4-FFF2-40B4-BE49-F238E27FC236}">
                <a16:creationId xmlns:a16="http://schemas.microsoft.com/office/drawing/2014/main" id="{AC1848B1-0E03-95C6-E001-6BE732FB93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took all effector neurons and clustered them based on the similarity of their influence from all ANs and DNs. Form sets of co-regulated motor and endocrine neurons. In groups that suggest coordinated output. Again, these can be long-range. E.g. flight-energy-power cluster</a:t>
            </a:r>
            <a:endParaRPr/>
          </a:p>
          <a:p>
            <a:pPr marL="0" lvl="0" indent="0" algn="l" rtl="0">
              <a:spcBef>
                <a:spcPts val="0"/>
              </a:spcBef>
              <a:spcAft>
                <a:spcPts val="0"/>
              </a:spcAft>
              <a:buNone/>
            </a:pPr>
            <a:endParaRPr/>
          </a:p>
          <a:p>
            <a:pPr marL="0" lvl="0" indent="0" algn="l" rtl="0">
              <a:spcBef>
                <a:spcPts val="0"/>
              </a:spcBef>
              <a:spcAft>
                <a:spcPts val="0"/>
              </a:spcAft>
              <a:buNone/>
            </a:pPr>
            <a:r>
              <a:rPr lang="en"/>
              <a:t>We turned to examine ANs and DNs more directly and looked at how they’re influenced by sensors and how they influence effectors</a:t>
            </a:r>
            <a:endParaRPr/>
          </a:p>
        </p:txBody>
      </p:sp>
    </p:spTree>
    <p:extLst>
      <p:ext uri="{BB962C8B-B14F-4D97-AF65-F5344CB8AC3E}">
        <p14:creationId xmlns:p14="http://schemas.microsoft.com/office/powerpoint/2010/main" val="1316279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656d0c74e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656d0c74e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we’ve embedded all the ANs and DNs based on their direct pre- and postsynaptic connections. Then, on top, can overlay influence from different sets of sensory neurons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7e341f894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7e341f894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can also map ANs and DNs whose function has been previously described in the literature onto this embedding. Those with similar function cluster together in this embedding.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use this info about known functions of some of these cells as well as the patterns of sensor and effector influence to assign putative functions to cells in each part of this space</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7e341f894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7e341f894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example, here’s the influence from the E type Johnson’s organ neurons, which are a subclass of mechanosensors that report antennal movement. Particular ANs and DNs get strong influence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7e341f894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7e341f894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Overlapping but distinct set of ANs/DNs get their strongest influence from another type of mechanosensor, the campaniform sensilla of the haltere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7e341f894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7e341f894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Mechanosensory Wheeler’s organ again influences overlapping but distinct set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7e341f894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7e341f894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also look at how these ANs and DNs influence different effectors. Again, different cells have distinct influence onto different effector types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7e341f894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7e341f894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7e341f894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7e341f894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ANs and DNs link sets of sensors to sets of effectors.</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7e341f894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7e341f894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the superclusters of ANs and DNs we’ve defined and the functions we’ve assigned them. For example, flight power and flight steering contain the known flight-related neurons but they’re separable based on their sensor and effector influences, especially with the flight power ANs/DNs specifically influencing the motor neurons controlling the indirect flight muscles that power the wings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7e94175c81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37e94175c81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a:extLst>
            <a:ext uri="{FF2B5EF4-FFF2-40B4-BE49-F238E27FC236}">
              <a16:creationId xmlns:a16="http://schemas.microsoft.com/office/drawing/2014/main" id="{A8646835-BD52-3B26-714B-7FE2DF439056}"/>
            </a:ext>
          </a:extLst>
        </p:cNvPr>
        <p:cNvGrpSpPr/>
        <p:nvPr/>
      </p:nvGrpSpPr>
      <p:grpSpPr>
        <a:xfrm>
          <a:off x="0" y="0"/>
          <a:ext cx="0" cy="0"/>
          <a:chOff x="0" y="0"/>
          <a:chExt cx="0" cy="0"/>
        </a:xfrm>
      </p:grpSpPr>
      <p:sp>
        <p:nvSpPr>
          <p:cNvPr id="548" name="Google Shape;548;g37e341f8946_0_78:notes">
            <a:extLst>
              <a:ext uri="{FF2B5EF4-FFF2-40B4-BE49-F238E27FC236}">
                <a16:creationId xmlns:a16="http://schemas.microsoft.com/office/drawing/2014/main" id="{6E7E49CF-D9D3-AAF3-6559-BABF85EC73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7e341f8946_0_78:notes">
            <a:extLst>
              <a:ext uri="{FF2B5EF4-FFF2-40B4-BE49-F238E27FC236}">
                <a16:creationId xmlns:a16="http://schemas.microsoft.com/office/drawing/2014/main" id="{1B997E14-B32A-B2BE-5C4C-E311762488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summary of those interactions. Many superclusters influence each other. But important to note that it’s not all-to-all. Also, often directional.</a:t>
            </a:r>
            <a:endParaRPr/>
          </a:p>
          <a:p>
            <a:pPr marL="0" lvl="0" indent="0" algn="l" rtl="0">
              <a:spcBef>
                <a:spcPts val="0"/>
              </a:spcBef>
              <a:spcAft>
                <a:spcPts val="0"/>
              </a:spcAft>
              <a:buNone/>
            </a:pPr>
            <a:endParaRPr/>
          </a:p>
          <a:p>
            <a:pPr marL="0" lvl="0" indent="0" algn="l" rtl="0">
              <a:spcBef>
                <a:spcPts val="0"/>
              </a:spcBef>
              <a:spcAft>
                <a:spcPts val="0"/>
              </a:spcAft>
              <a:buNone/>
            </a:pPr>
            <a:r>
              <a:rPr lang="en"/>
              <a:t>At the level of specific cells, we can see some of these cross-module interactions. For example, this AN of the proprioceptive supercluster provides input to a DN of the threat response supercluster, which then goes on to input onto an AN of the walking supercluster. This particular case, threat response DN likely drives a defensive posture by co-activating antagonistic leg muscles. In response to mechanosensory input through another supercluster. And simultaneously inhibit walking, which would be counter to a stabilizing defensive posture.</a:t>
            </a:r>
            <a:endParaRPr/>
          </a:p>
        </p:txBody>
      </p:sp>
    </p:spTree>
    <p:extLst>
      <p:ext uri="{BB962C8B-B14F-4D97-AF65-F5344CB8AC3E}">
        <p14:creationId xmlns:p14="http://schemas.microsoft.com/office/powerpoint/2010/main" val="2882093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7e341f894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7e341f894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summary of those interactions. Many superclusters influence each other. But important to note that it’s not all-to-all. Also, often directional.</a:t>
            </a:r>
            <a:endParaRPr/>
          </a:p>
          <a:p>
            <a:pPr marL="0" lvl="0" indent="0" algn="l" rtl="0">
              <a:spcBef>
                <a:spcPts val="0"/>
              </a:spcBef>
              <a:spcAft>
                <a:spcPts val="0"/>
              </a:spcAft>
              <a:buNone/>
            </a:pPr>
            <a:endParaRPr/>
          </a:p>
          <a:p>
            <a:pPr marL="0" lvl="0" indent="0" algn="l" rtl="0">
              <a:spcBef>
                <a:spcPts val="0"/>
              </a:spcBef>
              <a:spcAft>
                <a:spcPts val="0"/>
              </a:spcAft>
              <a:buNone/>
            </a:pPr>
            <a:r>
              <a:rPr lang="en"/>
              <a:t>At the level of specific cells, we can see some of these cross-module interactions. For example, this AN of the proprioceptive supercluster provides input to a DN of the threat response supercluster, which then goes on to input onto an AN of the walking supercluster. This particular case, threat response DN likely drives a defensive posture by co-activating antagonistic leg muscles. In response to mechanosensory input through another supercluster. And simultaneously inhibit walking, which would be counter to a stabilizing defensive posture.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B7899466-B910-E9D6-6E57-2BD45BECAA20}"/>
            </a:ext>
          </a:extLst>
        </p:cNvPr>
        <p:cNvGrpSpPr/>
        <p:nvPr/>
      </p:nvGrpSpPr>
      <p:grpSpPr>
        <a:xfrm>
          <a:off x="0" y="0"/>
          <a:ext cx="0" cy="0"/>
          <a:chOff x="0" y="0"/>
          <a:chExt cx="0" cy="0"/>
        </a:xfrm>
      </p:grpSpPr>
      <p:sp>
        <p:nvSpPr>
          <p:cNvPr id="442" name="Google Shape;442;g3656d0c74e5_0_85:notes">
            <a:extLst>
              <a:ext uri="{FF2B5EF4-FFF2-40B4-BE49-F238E27FC236}">
                <a16:creationId xmlns:a16="http://schemas.microsoft.com/office/drawing/2014/main" id="{CF5B3BA9-94C7-F574-C5A0-640D496313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656d0c74e5_0_85:notes">
            <a:extLst>
              <a:ext uri="{FF2B5EF4-FFF2-40B4-BE49-F238E27FC236}">
                <a16:creationId xmlns:a16="http://schemas.microsoft.com/office/drawing/2014/main" id="{BFB0CE9E-A7E7-7EC5-7CB7-05A76A563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we’ve embedded all the ANs and DNs based on their direct pre- and postsynaptic connections. Then, on top, can overlay influence from different sets of sensory neurons</a:t>
            </a:r>
            <a:endParaRPr/>
          </a:p>
        </p:txBody>
      </p:sp>
    </p:spTree>
    <p:extLst>
      <p:ext uri="{BB962C8B-B14F-4D97-AF65-F5344CB8AC3E}">
        <p14:creationId xmlns:p14="http://schemas.microsoft.com/office/powerpoint/2010/main" val="622474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656d0c74e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656d0c74e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arrangement we’ve described for sensor to effector transforms through ANs and DNs is analogous to the subsumption architecture from robotics. In this framework, there are local loops that perform specific behaviors with a set of sensors and effectors, here behaviors 1 and 2. But then, other behaviors can subsume these local loops to utilize their functions or override them to generate a different output. Here, behavior 3 subsumes 1 and 2 based on input from the sensors. And this can be hierarchical, so behavior 4 subsumes the other 3.</a:t>
            </a:r>
            <a:endParaRPr/>
          </a:p>
          <a:p>
            <a:pPr marL="0" lvl="0" indent="0" algn="l" rtl="0">
              <a:spcBef>
                <a:spcPts val="0"/>
              </a:spcBef>
              <a:spcAft>
                <a:spcPts val="0"/>
              </a:spcAft>
              <a:buNone/>
            </a:pPr>
            <a:endParaRPr/>
          </a:p>
          <a:p>
            <a:pPr marL="0" lvl="0" indent="0" algn="l" rtl="0">
              <a:spcBef>
                <a:spcPts val="0"/>
              </a:spcBef>
              <a:spcAft>
                <a:spcPts val="0"/>
              </a:spcAft>
              <a:buNone/>
            </a:pPr>
            <a:r>
              <a:rPr lang="en"/>
              <a:t>The local sensor-effector loops we see in the fly connectome could be thought of as these low level loops. The ANs and DNs that connect local loops across the body perhaps subsume them and define new behavioral motifs. And the influences between superclusters of ANs and DNs are similar to the hierarchical arrangement to define additional behaviors.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BA5F6F83-7375-BA27-D556-19512C4F03A1}"/>
            </a:ext>
          </a:extLst>
        </p:cNvPr>
        <p:cNvGrpSpPr/>
        <p:nvPr/>
      </p:nvGrpSpPr>
      <p:grpSpPr>
        <a:xfrm>
          <a:off x="0" y="0"/>
          <a:ext cx="0" cy="0"/>
          <a:chOff x="0" y="0"/>
          <a:chExt cx="0" cy="0"/>
        </a:xfrm>
      </p:grpSpPr>
      <p:sp>
        <p:nvSpPr>
          <p:cNvPr id="555" name="Google Shape;555;g3656d0c74e5_0_97:notes">
            <a:extLst>
              <a:ext uri="{FF2B5EF4-FFF2-40B4-BE49-F238E27FC236}">
                <a16:creationId xmlns:a16="http://schemas.microsoft.com/office/drawing/2014/main" id="{2FE36030-A94D-EB38-783B-2AD488FBF2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656d0c74e5_0_97:notes">
            <a:extLst>
              <a:ext uri="{FF2B5EF4-FFF2-40B4-BE49-F238E27FC236}">
                <a16:creationId xmlns:a16="http://schemas.microsoft.com/office/drawing/2014/main" id="{D5A40B5C-DBE0-E5F1-0D4D-AACAAE6212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arrangement we’ve described for sensor to effector transforms through ANs and DNs is analogous to the subsumption architecture from robotics. In this framework, there are local loops that perform specific behaviors with a set of sensors and effectors, here behaviors 1 and 2. But then, other behaviors can subsume these local loops to utilize their functions or override them to generate a different output. Here, behavior 3 subsumes 1 and 2 based on input from the sensors. And this can be hierarchical, so behavior 4 subsumes the other 3.</a:t>
            </a:r>
            <a:endParaRPr/>
          </a:p>
          <a:p>
            <a:pPr marL="0" lvl="0" indent="0" algn="l" rtl="0">
              <a:spcBef>
                <a:spcPts val="0"/>
              </a:spcBef>
              <a:spcAft>
                <a:spcPts val="0"/>
              </a:spcAft>
              <a:buNone/>
            </a:pPr>
            <a:endParaRPr/>
          </a:p>
          <a:p>
            <a:pPr marL="0" lvl="0" indent="0" algn="l" rtl="0">
              <a:spcBef>
                <a:spcPts val="0"/>
              </a:spcBef>
              <a:spcAft>
                <a:spcPts val="0"/>
              </a:spcAft>
              <a:buNone/>
            </a:pPr>
            <a:r>
              <a:rPr lang="en"/>
              <a:t>The local sensor-effector loops we see in the fly connectome could be thought of as these low level loops. The ANs and DNs that connect local loops across the body perhaps subsume them and define new behavioral motifs. And the influences between superclusters of ANs and DNs are similar to the hierarchical arrangement to define additional behaviors.</a:t>
            </a:r>
            <a:endParaRPr/>
          </a:p>
        </p:txBody>
      </p:sp>
    </p:spTree>
    <p:extLst>
      <p:ext uri="{BB962C8B-B14F-4D97-AF65-F5344CB8AC3E}">
        <p14:creationId xmlns:p14="http://schemas.microsoft.com/office/powerpoint/2010/main" val="2903194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3B96-4661-57BB-CCF5-FDA7BEA20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0338E-3D5C-EEDB-49D8-2987B844854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FC40AB-934B-6B78-03A8-58111797576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BA4ADE0-C5A6-BF98-917D-0C46B3A0A4C2}"/>
              </a:ext>
            </a:extLst>
          </p:cNvPr>
          <p:cNvSpPr>
            <a:spLocks noGrp="1"/>
          </p:cNvSpPr>
          <p:nvPr>
            <p:ph type="sldNum" sz="quarter" idx="10"/>
          </p:nvPr>
        </p:nvSpPr>
        <p:spPr/>
        <p:txBody>
          <a:bodyPr/>
          <a:lstStyle/>
          <a:p>
            <a:fld id="{D91942E4-3355-0248-B04B-2AAE4FC64FAF}" type="slidenum">
              <a:rPr lang="en-GB" smtClean="0"/>
              <a:t>45</a:t>
            </a:fld>
            <a:endParaRPr lang="en-GB"/>
          </a:p>
        </p:txBody>
      </p:sp>
    </p:spTree>
    <p:extLst>
      <p:ext uri="{BB962C8B-B14F-4D97-AF65-F5344CB8AC3E}">
        <p14:creationId xmlns:p14="http://schemas.microsoft.com/office/powerpoint/2010/main" val="2534605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00F7A7C0-73ED-C33E-22EA-26808CAF20F9}"/>
            </a:ext>
          </a:extLst>
        </p:cNvPr>
        <p:cNvGrpSpPr/>
        <p:nvPr/>
      </p:nvGrpSpPr>
      <p:grpSpPr>
        <a:xfrm>
          <a:off x="0" y="0"/>
          <a:ext cx="0" cy="0"/>
          <a:chOff x="0" y="0"/>
          <a:chExt cx="0" cy="0"/>
        </a:xfrm>
      </p:grpSpPr>
      <p:sp>
        <p:nvSpPr>
          <p:cNvPr id="90" name="Google Shape;90;g37e94175c81_0_124:notes">
            <a:extLst>
              <a:ext uri="{FF2B5EF4-FFF2-40B4-BE49-F238E27FC236}">
                <a16:creationId xmlns:a16="http://schemas.microsoft.com/office/drawing/2014/main" id="{BC95F3C6-0544-6F0A-8AF0-DBCFDD3560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37e94175c81_0_124:notes">
            <a:extLst>
              <a:ext uri="{FF2B5EF4-FFF2-40B4-BE49-F238E27FC236}">
                <a16:creationId xmlns:a16="http://schemas.microsoft.com/office/drawing/2014/main" id="{03D9BEE0-65C9-AECC-9C37-0BEA23B68F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29341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F2531F1B-E20F-5443-A674-FB9B73B86A89}"/>
            </a:ext>
          </a:extLst>
        </p:cNvPr>
        <p:cNvGrpSpPr/>
        <p:nvPr/>
      </p:nvGrpSpPr>
      <p:grpSpPr>
        <a:xfrm>
          <a:off x="0" y="0"/>
          <a:ext cx="0" cy="0"/>
          <a:chOff x="0" y="0"/>
          <a:chExt cx="0" cy="0"/>
        </a:xfrm>
      </p:grpSpPr>
      <p:sp>
        <p:nvSpPr>
          <p:cNvPr id="385" name="Google Shape;385;g37e94175c81_0_409:notes">
            <a:extLst>
              <a:ext uri="{FF2B5EF4-FFF2-40B4-BE49-F238E27FC236}">
                <a16:creationId xmlns:a16="http://schemas.microsoft.com/office/drawing/2014/main" id="{47CF579F-2234-264C-2DD0-055E5C330D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37e94175c81_0_409:notes">
            <a:extLst>
              <a:ext uri="{FF2B5EF4-FFF2-40B4-BE49-F238E27FC236}">
                <a16:creationId xmlns:a16="http://schemas.microsoft.com/office/drawing/2014/main" id="{B9141576-6A9D-CDAC-275C-F9DFA7B6D7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7131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656d0c74e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656d0c74e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7f049760e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7f049760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AAE1C9CE-9F3B-6005-4A1A-F60FD3002A3B}"/>
            </a:ext>
          </a:extLst>
        </p:cNvPr>
        <p:cNvGrpSpPr/>
        <p:nvPr/>
      </p:nvGrpSpPr>
      <p:grpSpPr>
        <a:xfrm>
          <a:off x="0" y="0"/>
          <a:ext cx="0" cy="0"/>
          <a:chOff x="0" y="0"/>
          <a:chExt cx="0" cy="0"/>
        </a:xfrm>
      </p:grpSpPr>
      <p:sp>
        <p:nvSpPr>
          <p:cNvPr id="561" name="Google Shape;561;g3656d0c74e5_0_107:notes">
            <a:extLst>
              <a:ext uri="{FF2B5EF4-FFF2-40B4-BE49-F238E27FC236}">
                <a16:creationId xmlns:a16="http://schemas.microsoft.com/office/drawing/2014/main" id="{1821A76D-0525-B1FC-DE2A-EC9B5E977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656d0c74e5_0_107:notes">
            <a:extLst>
              <a:ext uri="{FF2B5EF4-FFF2-40B4-BE49-F238E27FC236}">
                <a16:creationId xmlns:a16="http://schemas.microsoft.com/office/drawing/2014/main" id="{1CCD20E7-E8F9-E389-A3C3-4D52B26F0A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about the rest of the central nervous system?</a:t>
            </a:r>
            <a:endParaRPr/>
          </a:p>
          <a:p>
            <a:pPr marL="0" lvl="0" indent="0" algn="l" rtl="0">
              <a:spcBef>
                <a:spcPts val="0"/>
              </a:spcBef>
              <a:spcAft>
                <a:spcPts val="0"/>
              </a:spcAft>
              <a:buNone/>
            </a:pPr>
            <a:endParaRPr/>
          </a:p>
          <a:p>
            <a:pPr marL="0" lvl="0" indent="0" algn="l" rtl="0">
              <a:spcBef>
                <a:spcPts val="0"/>
              </a:spcBef>
              <a:spcAft>
                <a:spcPts val="0"/>
              </a:spcAft>
              <a:buNone/>
            </a:pPr>
            <a:r>
              <a:rPr lang="en"/>
              <a:t>To look at this, we used spectral clustering to divide the central nervous system into 13 discrete networks of interconnected neurons, shown here. Briefly, like we modularized the ANs and DNs earlier, here, we modularized the central nervous system by trying to maximize the connectivity within each of these networks while minimizing connectivity across networks. These define candidate coarse functional divisions. Interestingly, like with the AN/DN superclusters these networks strongly influence effectors and, there’s a hierarchical pattern of connectivity between these networks. At this broader scale, the nervous system again resembles a subsumption architecture. The central complex and olfactory system stand out. They don’t strongly influence effectors and instead largely provide input to other networks, as if they’re towards the top of a subsumption hierarchy. </a:t>
            </a:r>
            <a:endParaRPr/>
          </a:p>
        </p:txBody>
      </p:sp>
    </p:spTree>
    <p:extLst>
      <p:ext uri="{BB962C8B-B14F-4D97-AF65-F5344CB8AC3E}">
        <p14:creationId xmlns:p14="http://schemas.microsoft.com/office/powerpoint/2010/main" val="43677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F1F97997-756E-F82A-C0CB-ADF0A7F6AC64}"/>
            </a:ext>
          </a:extLst>
        </p:cNvPr>
        <p:cNvGrpSpPr/>
        <p:nvPr/>
      </p:nvGrpSpPr>
      <p:grpSpPr>
        <a:xfrm>
          <a:off x="0" y="0"/>
          <a:ext cx="0" cy="0"/>
          <a:chOff x="0" y="0"/>
          <a:chExt cx="0" cy="0"/>
        </a:xfrm>
      </p:grpSpPr>
      <p:sp>
        <p:nvSpPr>
          <p:cNvPr id="561" name="Google Shape;561;g3656d0c74e5_0_107:notes">
            <a:extLst>
              <a:ext uri="{FF2B5EF4-FFF2-40B4-BE49-F238E27FC236}">
                <a16:creationId xmlns:a16="http://schemas.microsoft.com/office/drawing/2014/main" id="{4E5A59E6-0678-9D5E-B30A-0D623B8963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656d0c74e5_0_107:notes">
            <a:extLst>
              <a:ext uri="{FF2B5EF4-FFF2-40B4-BE49-F238E27FC236}">
                <a16:creationId xmlns:a16="http://schemas.microsoft.com/office/drawing/2014/main" id="{2A37F67B-0141-2553-435C-CF498DFA67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about the rest of the central nervous system?</a:t>
            </a:r>
            <a:endParaRPr/>
          </a:p>
          <a:p>
            <a:pPr marL="0" lvl="0" indent="0" algn="l" rtl="0">
              <a:spcBef>
                <a:spcPts val="0"/>
              </a:spcBef>
              <a:spcAft>
                <a:spcPts val="0"/>
              </a:spcAft>
              <a:buNone/>
            </a:pPr>
            <a:endParaRPr/>
          </a:p>
          <a:p>
            <a:pPr marL="0" lvl="0" indent="0" algn="l" rtl="0">
              <a:spcBef>
                <a:spcPts val="0"/>
              </a:spcBef>
              <a:spcAft>
                <a:spcPts val="0"/>
              </a:spcAft>
              <a:buNone/>
            </a:pPr>
            <a:r>
              <a:rPr lang="en"/>
              <a:t>To look at this, we used spectral clustering to divide the central nervous system into 13 discrete networks of interconnected neurons, shown here. Briefly, like we modularized the ANs and DNs earlier, here, we modularized the central nervous system by trying to maximize the connectivity within each of these networks while minimizing connectivity across networks. These define candidate coarse functional divisions. Interestingly, like with the AN/DN superclusters these networks strongly influence effectors and, there’s a hierarchical pattern of connectivity between these networks. At this broader scale, the nervous system again resembles a subsumption architecture. The central complex and olfactory system stand out. They don’t strongly influence effectors and instead largely provide input to other networks, as if they’re towards the top of a subsumption hierarchy. </a:t>
            </a:r>
            <a:endParaRPr/>
          </a:p>
        </p:txBody>
      </p:sp>
    </p:spTree>
    <p:extLst>
      <p:ext uri="{BB962C8B-B14F-4D97-AF65-F5344CB8AC3E}">
        <p14:creationId xmlns:p14="http://schemas.microsoft.com/office/powerpoint/2010/main" val="4098112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7e94175c81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7e94175c81_0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337" name="Google Shape;337;g37e94175c81_0_32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9978BC99-91D7-2BAC-830C-5430186B7127}"/>
            </a:ext>
          </a:extLst>
        </p:cNvPr>
        <p:cNvGrpSpPr/>
        <p:nvPr/>
      </p:nvGrpSpPr>
      <p:grpSpPr>
        <a:xfrm>
          <a:off x="0" y="0"/>
          <a:ext cx="0" cy="0"/>
          <a:chOff x="0" y="0"/>
          <a:chExt cx="0" cy="0"/>
        </a:xfrm>
      </p:grpSpPr>
      <p:sp>
        <p:nvSpPr>
          <p:cNvPr id="335" name="Google Shape;335;g37e94175c81_0_323:notes">
            <a:extLst>
              <a:ext uri="{FF2B5EF4-FFF2-40B4-BE49-F238E27FC236}">
                <a16:creationId xmlns:a16="http://schemas.microsoft.com/office/drawing/2014/main" id="{E3002715-B830-433C-3783-3DADF35A6F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7e94175c81_0_323:notes">
            <a:extLst>
              <a:ext uri="{FF2B5EF4-FFF2-40B4-BE49-F238E27FC236}">
                <a16:creationId xmlns:a16="http://schemas.microsoft.com/office/drawing/2014/main" id="{0F3AF269-8788-2139-8499-CF5284CF5AD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337" name="Google Shape;337;g37e94175c81_0_323:notes">
            <a:extLst>
              <a:ext uri="{FF2B5EF4-FFF2-40B4-BE49-F238E27FC236}">
                <a16:creationId xmlns:a16="http://schemas.microsoft.com/office/drawing/2014/main" id="{DD04ABA4-A236-82B2-12D0-EEBF35404BDA}"/>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98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a:extLst>
            <a:ext uri="{FF2B5EF4-FFF2-40B4-BE49-F238E27FC236}">
              <a16:creationId xmlns:a16="http://schemas.microsoft.com/office/drawing/2014/main" id="{EB75E0B2-4438-6345-21E9-240027C24FD1}"/>
            </a:ext>
          </a:extLst>
        </p:cNvPr>
        <p:cNvGrpSpPr/>
        <p:nvPr/>
      </p:nvGrpSpPr>
      <p:grpSpPr>
        <a:xfrm>
          <a:off x="0" y="0"/>
          <a:ext cx="0" cy="0"/>
          <a:chOff x="0" y="0"/>
          <a:chExt cx="0" cy="0"/>
        </a:xfrm>
      </p:grpSpPr>
      <p:sp>
        <p:nvSpPr>
          <p:cNvPr id="618" name="Google Shape;618;g37e94175c81_0_595:notes">
            <a:extLst>
              <a:ext uri="{FF2B5EF4-FFF2-40B4-BE49-F238E27FC236}">
                <a16:creationId xmlns:a16="http://schemas.microsoft.com/office/drawing/2014/main" id="{7EFA9A64-1E51-A166-E724-69287291E0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7e94175c81_0_595:notes">
            <a:extLst>
              <a:ext uri="{FF2B5EF4-FFF2-40B4-BE49-F238E27FC236}">
                <a16:creationId xmlns:a16="http://schemas.microsoft.com/office/drawing/2014/main" id="{0F811AD6-CF89-0365-3F33-0BAC18C4C3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took all effector neurons and clustered them based on the similarity of their influence from all ANs and DNs. Form sets of co-regulated motor and endocrine neurons. In groups that suggest coordinated output. Again, these can be long-range. E.g. flight-energy-power cluster</a:t>
            </a:r>
            <a:endParaRPr/>
          </a:p>
          <a:p>
            <a:pPr marL="0" lvl="0" indent="0" algn="l" rtl="0">
              <a:spcBef>
                <a:spcPts val="0"/>
              </a:spcBef>
              <a:spcAft>
                <a:spcPts val="0"/>
              </a:spcAft>
              <a:buNone/>
            </a:pPr>
            <a:endParaRPr/>
          </a:p>
          <a:p>
            <a:pPr marL="0" lvl="0" indent="0" algn="l" rtl="0">
              <a:spcBef>
                <a:spcPts val="0"/>
              </a:spcBef>
              <a:spcAft>
                <a:spcPts val="0"/>
              </a:spcAft>
              <a:buNone/>
            </a:pPr>
            <a:r>
              <a:rPr lang="en"/>
              <a:t>We turned to examine ANs and DNs more directly and looked at how they’re influenced by sensors and how they influence effectors</a:t>
            </a:r>
            <a:endParaRPr/>
          </a:p>
        </p:txBody>
      </p:sp>
    </p:spTree>
    <p:extLst>
      <p:ext uri="{BB962C8B-B14F-4D97-AF65-F5344CB8AC3E}">
        <p14:creationId xmlns:p14="http://schemas.microsoft.com/office/powerpoint/2010/main" val="169369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6851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a:extLst>
            <a:ext uri="{FF2B5EF4-FFF2-40B4-BE49-F238E27FC236}">
              <a16:creationId xmlns:a16="http://schemas.microsoft.com/office/drawing/2014/main" id="{E157ADC2-03B0-F66D-657F-4DD998A3A0C8}"/>
            </a:ext>
          </a:extLst>
        </p:cNvPr>
        <p:cNvGrpSpPr/>
        <p:nvPr/>
      </p:nvGrpSpPr>
      <p:grpSpPr>
        <a:xfrm>
          <a:off x="0" y="0"/>
          <a:ext cx="0" cy="0"/>
          <a:chOff x="0" y="0"/>
          <a:chExt cx="0" cy="0"/>
        </a:xfrm>
      </p:grpSpPr>
      <p:sp>
        <p:nvSpPr>
          <p:cNvPr id="59" name="Google Shape;59;p14">
            <a:extLst>
              <a:ext uri="{FF2B5EF4-FFF2-40B4-BE49-F238E27FC236}">
                <a16:creationId xmlns:a16="http://schemas.microsoft.com/office/drawing/2014/main" id="{0EC86CF0-F4B5-E8EC-CB46-8B6460D04D1A}"/>
              </a:ext>
            </a:extLst>
          </p:cNvPr>
          <p:cNvSpPr txBox="1"/>
          <p:nvPr/>
        </p:nvSpPr>
        <p:spPr>
          <a:xfrm>
            <a:off x="115250" y="118525"/>
            <a:ext cx="49890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Gill Sans"/>
                <a:ea typeface="Gill Sans"/>
                <a:cs typeface="Gill Sans"/>
                <a:sym typeface="Gill Sans"/>
              </a:rPr>
              <a:t>connectomes so far</a:t>
            </a:r>
            <a:endParaRPr sz="1800" b="0" i="0" u="none" strike="noStrike" cap="none">
              <a:solidFill>
                <a:schemeClr val="dk2"/>
              </a:solidFill>
              <a:latin typeface="Gill Sans"/>
              <a:ea typeface="Gill Sans"/>
              <a:cs typeface="Gill Sans"/>
              <a:sym typeface="Gill Sans"/>
            </a:endParaRPr>
          </a:p>
        </p:txBody>
      </p:sp>
      <p:pic>
        <p:nvPicPr>
          <p:cNvPr id="60" name="Google Shape;60;p14">
            <a:extLst>
              <a:ext uri="{FF2B5EF4-FFF2-40B4-BE49-F238E27FC236}">
                <a16:creationId xmlns:a16="http://schemas.microsoft.com/office/drawing/2014/main" id="{BEDFC313-EBBB-8D9F-BB63-E471D9BBCC9F}"/>
              </a:ext>
            </a:extLst>
          </p:cNvPr>
          <p:cNvPicPr preferRelativeResize="0"/>
          <p:nvPr/>
        </p:nvPicPr>
        <p:blipFill rotWithShape="1">
          <a:blip r:embed="rId3">
            <a:alphaModFix/>
          </a:blip>
          <a:srcRect t="-805" b="-1193"/>
          <a:stretch/>
        </p:blipFill>
        <p:spPr>
          <a:xfrm>
            <a:off x="115250" y="4725"/>
            <a:ext cx="8761877" cy="5027125"/>
          </a:xfrm>
          <a:prstGeom prst="rect">
            <a:avLst/>
          </a:prstGeom>
          <a:noFill/>
          <a:ln>
            <a:noFill/>
          </a:ln>
        </p:spPr>
      </p:pic>
      <p:sp>
        <p:nvSpPr>
          <p:cNvPr id="61" name="Google Shape;61;p14">
            <a:extLst>
              <a:ext uri="{FF2B5EF4-FFF2-40B4-BE49-F238E27FC236}">
                <a16:creationId xmlns:a16="http://schemas.microsoft.com/office/drawing/2014/main" id="{85EE1818-513F-EB8C-2A42-EAD4BC449580}"/>
              </a:ext>
            </a:extLst>
          </p:cNvPr>
          <p:cNvSpPr txBox="1"/>
          <p:nvPr/>
        </p:nvSpPr>
        <p:spPr>
          <a:xfrm>
            <a:off x="-48363" y="4808734"/>
            <a:ext cx="14472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Gill Sans"/>
                <a:ea typeface="Gill Sans"/>
                <a:cs typeface="Gill Sans"/>
                <a:sym typeface="Gill Sans"/>
              </a:rPr>
              <a:t>Philipp Schlegel</a:t>
            </a:r>
            <a:endParaRPr sz="1200" b="0" i="0" u="none" strike="noStrike" cap="none">
              <a:solidFill>
                <a:schemeClr val="dk1"/>
              </a:solidFill>
              <a:latin typeface="Gill Sans"/>
              <a:ea typeface="Gill Sans"/>
              <a:cs typeface="Gill Sans"/>
              <a:sym typeface="Gill Sans"/>
            </a:endParaRPr>
          </a:p>
        </p:txBody>
      </p:sp>
      <p:sp>
        <p:nvSpPr>
          <p:cNvPr id="62" name="Google Shape;62;p14">
            <a:extLst>
              <a:ext uri="{FF2B5EF4-FFF2-40B4-BE49-F238E27FC236}">
                <a16:creationId xmlns:a16="http://schemas.microsoft.com/office/drawing/2014/main" id="{F7F677D8-FC07-CA95-62F4-3EE61C833E08}"/>
              </a:ext>
            </a:extLst>
          </p:cNvPr>
          <p:cNvSpPr/>
          <p:nvPr/>
        </p:nvSpPr>
        <p:spPr>
          <a:xfrm>
            <a:off x="3588375" y="1799325"/>
            <a:ext cx="352500" cy="307500"/>
          </a:xfrm>
          <a:prstGeom prst="heart">
            <a:avLst/>
          </a:prstGeom>
          <a:solidFill>
            <a:srgbClr val="EAD1DC"/>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EAD1DC"/>
              </a:solidFill>
              <a:latin typeface="Arial"/>
              <a:ea typeface="Arial"/>
              <a:cs typeface="Arial"/>
              <a:sym typeface="Arial"/>
            </a:endParaRPr>
          </a:p>
        </p:txBody>
      </p:sp>
    </p:spTree>
    <p:extLst>
      <p:ext uri="{BB962C8B-B14F-4D97-AF65-F5344CB8AC3E}">
        <p14:creationId xmlns:p14="http://schemas.microsoft.com/office/powerpoint/2010/main" val="3024819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7"/>
          <p:cNvSpPr txBox="1"/>
          <p:nvPr/>
        </p:nvSpPr>
        <p:spPr>
          <a:xfrm>
            <a:off x="115250" y="118525"/>
            <a:ext cx="6893700" cy="3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ascending and descending neurons link effectors across the body</a:t>
            </a:r>
            <a:endParaRPr sz="1800" dirty="0">
              <a:solidFill>
                <a:schemeClr val="dk1"/>
              </a:solidFill>
            </a:endParaRPr>
          </a:p>
        </p:txBody>
      </p:sp>
      <p:pic>
        <p:nvPicPr>
          <p:cNvPr id="433" name="Google Shape;433;p47" title="figure2H.png"/>
          <p:cNvPicPr preferRelativeResize="0"/>
          <p:nvPr/>
        </p:nvPicPr>
        <p:blipFill>
          <a:blip r:embed="rId3">
            <a:alphaModFix/>
          </a:blip>
          <a:stretch>
            <a:fillRect/>
          </a:stretch>
        </p:blipFill>
        <p:spPr>
          <a:xfrm>
            <a:off x="4572000" y="1374301"/>
            <a:ext cx="4182127" cy="3497662"/>
          </a:xfrm>
          <a:prstGeom prst="rect">
            <a:avLst/>
          </a:prstGeom>
          <a:noFill/>
          <a:ln>
            <a:noFill/>
          </a:ln>
        </p:spPr>
      </p:pic>
      <p:pic>
        <p:nvPicPr>
          <p:cNvPr id="434" name="Google Shape;434;p47" title="fig2h_both_v4.png"/>
          <p:cNvPicPr preferRelativeResize="0"/>
          <p:nvPr/>
        </p:nvPicPr>
        <p:blipFill rotWithShape="1">
          <a:blip r:embed="rId4">
            <a:alphaModFix/>
          </a:blip>
          <a:srcRect l="16540" t="4593" r="17509" b="3898"/>
          <a:stretch/>
        </p:blipFill>
        <p:spPr>
          <a:xfrm>
            <a:off x="702475" y="547594"/>
            <a:ext cx="3235149" cy="4488750"/>
          </a:xfrm>
          <a:prstGeom prst="rect">
            <a:avLst/>
          </a:prstGeom>
          <a:noFill/>
          <a:ln>
            <a:noFill/>
          </a:ln>
        </p:spPr>
      </p:pic>
      <p:sp>
        <p:nvSpPr>
          <p:cNvPr id="2" name="Google Shape;432;p47">
            <a:extLst>
              <a:ext uri="{FF2B5EF4-FFF2-40B4-BE49-F238E27FC236}">
                <a16:creationId xmlns:a16="http://schemas.microsoft.com/office/drawing/2014/main" id="{1666A916-39B1-F173-FF3A-8B9704F8F246}"/>
              </a:ext>
            </a:extLst>
          </p:cNvPr>
          <p:cNvSpPr txBox="1"/>
          <p:nvPr/>
        </p:nvSpPr>
        <p:spPr>
          <a:xfrm>
            <a:off x="4572000" y="673261"/>
            <a:ext cx="2859598" cy="3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dk1"/>
                </a:solidFill>
              </a:rPr>
              <a:t>circuit</a:t>
            </a:r>
            <a:r>
              <a:rPr lang="en" sz="1800" dirty="0">
                <a:solidFill>
                  <a:schemeClr val="dk1"/>
                </a:solidFill>
              </a:rPr>
              <a:t>: directing the body</a:t>
            </a:r>
            <a:endParaRPr sz="18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2">
          <a:extLst>
            <a:ext uri="{FF2B5EF4-FFF2-40B4-BE49-F238E27FC236}">
              <a16:creationId xmlns:a16="http://schemas.microsoft.com/office/drawing/2014/main" id="{91A60407-1790-9C3B-6B6E-8B42C8E8A118}"/>
            </a:ext>
          </a:extLst>
        </p:cNvPr>
        <p:cNvGrpSpPr/>
        <p:nvPr/>
      </p:nvGrpSpPr>
      <p:grpSpPr>
        <a:xfrm>
          <a:off x="0" y="0"/>
          <a:ext cx="0" cy="0"/>
          <a:chOff x="0" y="0"/>
          <a:chExt cx="0" cy="0"/>
        </a:xfrm>
      </p:grpSpPr>
      <p:sp>
        <p:nvSpPr>
          <p:cNvPr id="513" name="Google Shape;513;p58">
            <a:extLst>
              <a:ext uri="{FF2B5EF4-FFF2-40B4-BE49-F238E27FC236}">
                <a16:creationId xmlns:a16="http://schemas.microsoft.com/office/drawing/2014/main" id="{C61275C2-45AB-4A59-9E31-9C663CBB49BE}"/>
              </a:ext>
            </a:extLst>
          </p:cNvPr>
          <p:cNvSpPr txBox="1"/>
          <p:nvPr/>
        </p:nvSpPr>
        <p:spPr>
          <a:xfrm>
            <a:off x="115250" y="118525"/>
            <a:ext cx="761143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dk1"/>
                </a:solidFill>
              </a:rPr>
              <a:t>circuit</a:t>
            </a:r>
            <a:r>
              <a:rPr lang="en" sz="1800" b="1" dirty="0">
                <a:solidFill>
                  <a:schemeClr val="dk1"/>
                </a:solidFill>
              </a:rPr>
              <a:t>: </a:t>
            </a:r>
            <a:r>
              <a:rPr lang="en" sz="1800" dirty="0">
                <a:solidFill>
                  <a:schemeClr val="dk1"/>
                </a:solidFill>
              </a:rPr>
              <a:t>co-regulation of flight power and endocrine stress response</a:t>
            </a:r>
            <a:endParaRPr sz="1800" dirty="0">
              <a:solidFill>
                <a:schemeClr val="dk1"/>
              </a:solidFill>
            </a:endParaRPr>
          </a:p>
        </p:txBody>
      </p:sp>
      <p:pic>
        <p:nvPicPr>
          <p:cNvPr id="514" name="Google Shape;514;p58" title="figure3H.png">
            <a:extLst>
              <a:ext uri="{FF2B5EF4-FFF2-40B4-BE49-F238E27FC236}">
                <a16:creationId xmlns:a16="http://schemas.microsoft.com/office/drawing/2014/main" id="{562F3270-F7E3-91F8-7C45-B41A7761CD22}"/>
              </a:ext>
            </a:extLst>
          </p:cNvPr>
          <p:cNvPicPr preferRelativeResize="0"/>
          <p:nvPr/>
        </p:nvPicPr>
        <p:blipFill>
          <a:blip r:embed="rId3">
            <a:alphaModFix/>
          </a:blip>
          <a:stretch>
            <a:fillRect/>
          </a:stretch>
        </p:blipFill>
        <p:spPr>
          <a:xfrm>
            <a:off x="2089118" y="892950"/>
            <a:ext cx="4614651" cy="3836199"/>
          </a:xfrm>
          <a:prstGeom prst="rect">
            <a:avLst/>
          </a:prstGeom>
          <a:noFill/>
          <a:ln>
            <a:noFill/>
          </a:ln>
        </p:spPr>
      </p:pic>
    </p:spTree>
    <p:extLst>
      <p:ext uri="{BB962C8B-B14F-4D97-AF65-F5344CB8AC3E}">
        <p14:creationId xmlns:p14="http://schemas.microsoft.com/office/powerpoint/2010/main" val="3253765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a:extLst>
            <a:ext uri="{FF2B5EF4-FFF2-40B4-BE49-F238E27FC236}">
              <a16:creationId xmlns:a16="http://schemas.microsoft.com/office/drawing/2014/main" id="{53628AE1-19F3-291A-C5CE-5366EFE443B3}"/>
            </a:ext>
          </a:extLst>
        </p:cNvPr>
        <p:cNvGrpSpPr/>
        <p:nvPr/>
      </p:nvGrpSpPr>
      <p:grpSpPr>
        <a:xfrm>
          <a:off x="0" y="0"/>
          <a:ext cx="0" cy="0"/>
          <a:chOff x="0" y="0"/>
          <a:chExt cx="0" cy="0"/>
        </a:xfrm>
      </p:grpSpPr>
      <p:sp>
        <p:nvSpPr>
          <p:cNvPr id="525" name="Google Shape;525;p60">
            <a:extLst>
              <a:ext uri="{FF2B5EF4-FFF2-40B4-BE49-F238E27FC236}">
                <a16:creationId xmlns:a16="http://schemas.microsoft.com/office/drawing/2014/main" id="{CE2540AF-8545-E793-3FA8-2D80DCB075FA}"/>
              </a:ext>
            </a:extLst>
          </p:cNvPr>
          <p:cNvSpPr txBox="1"/>
          <p:nvPr/>
        </p:nvSpPr>
        <p:spPr>
          <a:xfrm>
            <a:off x="115250" y="118525"/>
            <a:ext cx="8790600" cy="4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dk1"/>
                </a:solidFill>
              </a:rPr>
              <a:t>circuit: </a:t>
            </a:r>
            <a:r>
              <a:rPr lang="en-GB" sz="1800" dirty="0">
                <a:solidFill>
                  <a:schemeClr val="dk1"/>
                </a:solidFill>
              </a:rPr>
              <a:t>s</a:t>
            </a:r>
            <a:r>
              <a:rPr lang="en" sz="1800" dirty="0" err="1">
                <a:solidFill>
                  <a:schemeClr val="dk1"/>
                </a:solidFill>
              </a:rPr>
              <a:t>ensory</a:t>
            </a:r>
            <a:r>
              <a:rPr lang="en" sz="1800" dirty="0">
                <a:solidFill>
                  <a:schemeClr val="dk1"/>
                </a:solidFill>
              </a:rPr>
              <a:t> contrast enhancement</a:t>
            </a:r>
            <a:endParaRPr sz="1800" dirty="0">
              <a:solidFill>
                <a:schemeClr val="dk1"/>
              </a:solidFill>
            </a:endParaRPr>
          </a:p>
        </p:txBody>
      </p:sp>
      <p:pic>
        <p:nvPicPr>
          <p:cNvPr id="526" name="Google Shape;526;p60" title="figure3J.png">
            <a:extLst>
              <a:ext uri="{FF2B5EF4-FFF2-40B4-BE49-F238E27FC236}">
                <a16:creationId xmlns:a16="http://schemas.microsoft.com/office/drawing/2014/main" id="{0FA4EB46-77F5-A80F-C298-D5AF38185C3C}"/>
              </a:ext>
            </a:extLst>
          </p:cNvPr>
          <p:cNvPicPr preferRelativeResize="0"/>
          <p:nvPr/>
        </p:nvPicPr>
        <p:blipFill>
          <a:blip r:embed="rId3">
            <a:alphaModFix/>
          </a:blip>
          <a:stretch>
            <a:fillRect/>
          </a:stretch>
        </p:blipFill>
        <p:spPr>
          <a:xfrm>
            <a:off x="3025400" y="750100"/>
            <a:ext cx="2928800" cy="4074324"/>
          </a:xfrm>
          <a:prstGeom prst="rect">
            <a:avLst/>
          </a:prstGeom>
          <a:noFill/>
          <a:ln>
            <a:noFill/>
          </a:ln>
        </p:spPr>
      </p:pic>
    </p:spTree>
    <p:extLst>
      <p:ext uri="{BB962C8B-B14F-4D97-AF65-F5344CB8AC3E}">
        <p14:creationId xmlns:p14="http://schemas.microsoft.com/office/powerpoint/2010/main" val="1614897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a:extLst>
            <a:ext uri="{FF2B5EF4-FFF2-40B4-BE49-F238E27FC236}">
              <a16:creationId xmlns:a16="http://schemas.microsoft.com/office/drawing/2014/main" id="{EBE0AC00-C703-4987-1E81-C1E9695C2A1B}"/>
            </a:ext>
          </a:extLst>
        </p:cNvPr>
        <p:cNvGrpSpPr/>
        <p:nvPr/>
      </p:nvGrpSpPr>
      <p:grpSpPr>
        <a:xfrm>
          <a:off x="0" y="0"/>
          <a:ext cx="0" cy="0"/>
          <a:chOff x="0" y="0"/>
          <a:chExt cx="0" cy="0"/>
        </a:xfrm>
      </p:grpSpPr>
      <p:sp>
        <p:nvSpPr>
          <p:cNvPr id="539" name="Google Shape;539;p62">
            <a:extLst>
              <a:ext uri="{FF2B5EF4-FFF2-40B4-BE49-F238E27FC236}">
                <a16:creationId xmlns:a16="http://schemas.microsoft.com/office/drawing/2014/main" id="{8B13B271-E4CC-EE0F-452A-64708AFE1A95}"/>
              </a:ext>
            </a:extLst>
          </p:cNvPr>
          <p:cNvSpPr txBox="1"/>
          <p:nvPr/>
        </p:nvSpPr>
        <p:spPr>
          <a:xfrm>
            <a:off x="115250" y="118525"/>
            <a:ext cx="8790600" cy="381600"/>
          </a:xfrm>
          <a:prstGeom prst="rect">
            <a:avLst/>
          </a:prstGeom>
          <a:noFill/>
          <a:ln>
            <a:noFill/>
          </a:ln>
        </p:spPr>
        <p:txBody>
          <a:bodyPr spcFirstLastPara="1" wrap="square" lIns="91425" tIns="91425" rIns="91425" bIns="91425" anchor="t" anchorCtr="0">
            <a:noAutofit/>
          </a:bodyPr>
          <a:lstStyle/>
          <a:p>
            <a:pPr lvl="0"/>
            <a:r>
              <a:rPr lang="en-GB" sz="1800" b="1" dirty="0">
                <a:solidFill>
                  <a:schemeClr val="dk1"/>
                </a:solidFill>
              </a:rPr>
              <a:t>circuit: </a:t>
            </a:r>
            <a:r>
              <a:rPr lang="en" sz="1800" dirty="0"/>
              <a:t>pitching, rolling and yawing the neck</a:t>
            </a:r>
            <a:endParaRPr sz="1800" dirty="0"/>
          </a:p>
        </p:txBody>
      </p:sp>
      <p:pic>
        <p:nvPicPr>
          <p:cNvPr id="540" name="Google Shape;540;p62" title="figure4D.png">
            <a:extLst>
              <a:ext uri="{FF2B5EF4-FFF2-40B4-BE49-F238E27FC236}">
                <a16:creationId xmlns:a16="http://schemas.microsoft.com/office/drawing/2014/main" id="{BE32576A-48E2-3638-46CD-3F3DD51C9D1B}"/>
              </a:ext>
            </a:extLst>
          </p:cNvPr>
          <p:cNvPicPr preferRelativeResize="0"/>
          <p:nvPr/>
        </p:nvPicPr>
        <p:blipFill>
          <a:blip r:embed="rId3">
            <a:alphaModFix/>
          </a:blip>
          <a:stretch>
            <a:fillRect/>
          </a:stretch>
        </p:blipFill>
        <p:spPr>
          <a:xfrm>
            <a:off x="1399756" y="1053781"/>
            <a:ext cx="6285302" cy="3437274"/>
          </a:xfrm>
          <a:prstGeom prst="rect">
            <a:avLst/>
          </a:prstGeom>
          <a:noFill/>
          <a:ln>
            <a:noFill/>
          </a:ln>
        </p:spPr>
      </p:pic>
    </p:spTree>
    <p:extLst>
      <p:ext uri="{BB962C8B-B14F-4D97-AF65-F5344CB8AC3E}">
        <p14:creationId xmlns:p14="http://schemas.microsoft.com/office/powerpoint/2010/main" val="380534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8">
          <a:extLst>
            <a:ext uri="{FF2B5EF4-FFF2-40B4-BE49-F238E27FC236}">
              <a16:creationId xmlns:a16="http://schemas.microsoft.com/office/drawing/2014/main" id="{FBFF7159-E44D-4221-8A16-36D55AB6838C}"/>
            </a:ext>
          </a:extLst>
        </p:cNvPr>
        <p:cNvGrpSpPr/>
        <p:nvPr/>
      </p:nvGrpSpPr>
      <p:grpSpPr>
        <a:xfrm>
          <a:off x="0" y="0"/>
          <a:ext cx="0" cy="0"/>
          <a:chOff x="0" y="0"/>
          <a:chExt cx="0" cy="0"/>
        </a:xfrm>
      </p:grpSpPr>
      <p:sp>
        <p:nvSpPr>
          <p:cNvPr id="539" name="Google Shape;539;p62">
            <a:extLst>
              <a:ext uri="{FF2B5EF4-FFF2-40B4-BE49-F238E27FC236}">
                <a16:creationId xmlns:a16="http://schemas.microsoft.com/office/drawing/2014/main" id="{C1BBC7FB-3091-544D-E4F8-94073C95AEB0}"/>
              </a:ext>
            </a:extLst>
          </p:cNvPr>
          <p:cNvSpPr txBox="1"/>
          <p:nvPr/>
        </p:nvSpPr>
        <p:spPr>
          <a:xfrm>
            <a:off x="115250" y="118525"/>
            <a:ext cx="8790600" cy="381600"/>
          </a:xfrm>
          <a:prstGeom prst="rect">
            <a:avLst/>
          </a:prstGeom>
          <a:noFill/>
          <a:ln>
            <a:noFill/>
          </a:ln>
        </p:spPr>
        <p:txBody>
          <a:bodyPr spcFirstLastPara="1" wrap="square" lIns="91425" tIns="91425" rIns="91425" bIns="91425" anchor="t" anchorCtr="0">
            <a:noAutofit/>
          </a:bodyPr>
          <a:lstStyle/>
          <a:p>
            <a:pPr lvl="0"/>
            <a:r>
              <a:rPr lang="en-GB" sz="1800" b="1" dirty="0">
                <a:solidFill>
                  <a:schemeClr val="dk1"/>
                </a:solidFill>
              </a:rPr>
              <a:t>circuit: </a:t>
            </a:r>
            <a:r>
              <a:rPr lang="en" sz="1800" dirty="0"/>
              <a:t>landing</a:t>
            </a:r>
            <a:endParaRPr sz="1800" dirty="0"/>
          </a:p>
        </p:txBody>
      </p:sp>
      <p:pic>
        <p:nvPicPr>
          <p:cNvPr id="3" name="Picture 2" descr="A diagram of a motor joint&#10;&#10;AI-generated content may be incorrect.">
            <a:extLst>
              <a:ext uri="{FF2B5EF4-FFF2-40B4-BE49-F238E27FC236}">
                <a16:creationId xmlns:a16="http://schemas.microsoft.com/office/drawing/2014/main" id="{5D5EE75E-2F9D-4DAC-D0DD-98ACBF05C8DC}"/>
              </a:ext>
            </a:extLst>
          </p:cNvPr>
          <p:cNvPicPr>
            <a:picLocks noChangeAspect="1"/>
          </p:cNvPicPr>
          <p:nvPr/>
        </p:nvPicPr>
        <p:blipFill>
          <a:blip r:embed="rId3"/>
          <a:stretch>
            <a:fillRect/>
          </a:stretch>
        </p:blipFill>
        <p:spPr>
          <a:xfrm>
            <a:off x="499319" y="749436"/>
            <a:ext cx="7881325" cy="3987023"/>
          </a:xfrm>
          <a:prstGeom prst="rect">
            <a:avLst/>
          </a:prstGeom>
        </p:spPr>
      </p:pic>
    </p:spTree>
    <p:extLst>
      <p:ext uri="{BB962C8B-B14F-4D97-AF65-F5344CB8AC3E}">
        <p14:creationId xmlns:p14="http://schemas.microsoft.com/office/powerpoint/2010/main" val="3030366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0"/>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Arial"/>
                <a:ea typeface="Arial"/>
                <a:cs typeface="Arial"/>
                <a:sym typeface="Arial"/>
              </a:rPr>
              <a:t>T</a:t>
            </a:r>
            <a:r>
              <a:rPr lang="en" sz="1800" b="0" i="0" u="none" strike="noStrike" cap="none" dirty="0">
                <a:solidFill>
                  <a:schemeClr val="dk1"/>
                </a:solidFill>
                <a:latin typeface="Arial"/>
                <a:ea typeface="Arial"/>
                <a:cs typeface="Arial"/>
                <a:sym typeface="Arial"/>
              </a:rPr>
              <a:t>he "influence" score</a:t>
            </a:r>
            <a:endParaRPr sz="1800" b="0" i="0" u="none" strike="noStrike" cap="none" dirty="0">
              <a:solidFill>
                <a:schemeClr val="dk1"/>
              </a:solidFill>
              <a:latin typeface="Arial"/>
              <a:ea typeface="Arial"/>
              <a:cs typeface="Arial"/>
              <a:sym typeface="Arial"/>
            </a:endParaRPr>
          </a:p>
        </p:txBody>
      </p:sp>
      <p:pic>
        <p:nvPicPr>
          <p:cNvPr id="372" name="Google Shape;372;p40" descr="A diagram of a target&#10;&#10;AI-generated content may be incorrect."/>
          <p:cNvPicPr preferRelativeResize="0"/>
          <p:nvPr/>
        </p:nvPicPr>
        <p:blipFill rotWithShape="1">
          <a:blip r:embed="rId3">
            <a:alphaModFix/>
          </a:blip>
          <a:srcRect/>
          <a:stretch/>
        </p:blipFill>
        <p:spPr>
          <a:xfrm>
            <a:off x="696720" y="625841"/>
            <a:ext cx="7750559" cy="3349007"/>
          </a:xfrm>
          <a:prstGeom prst="rect">
            <a:avLst/>
          </a:prstGeom>
          <a:noFill/>
          <a:ln>
            <a:noFill/>
          </a:ln>
        </p:spPr>
      </p:pic>
      <p:sp>
        <p:nvSpPr>
          <p:cNvPr id="374" name="Google Shape;374;p40"/>
          <p:cNvSpPr txBox="1"/>
          <p:nvPr/>
        </p:nvSpPr>
        <p:spPr>
          <a:xfrm>
            <a:off x="5701862" y="4717198"/>
            <a:ext cx="3442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53C4F1"/>
                </a:solidFill>
                <a:latin typeface="Arial"/>
                <a:ea typeface="Arial"/>
                <a:cs typeface="Arial"/>
                <a:sym typeface="Arial"/>
              </a:rPr>
              <a:t>https://github.com/natverse/influencer</a:t>
            </a:r>
            <a:endParaRPr/>
          </a:p>
        </p:txBody>
      </p:sp>
      <p:sp>
        <p:nvSpPr>
          <p:cNvPr id="375" name="Google Shape;375;p40"/>
          <p:cNvSpPr txBox="1"/>
          <p:nvPr/>
        </p:nvSpPr>
        <p:spPr>
          <a:xfrm>
            <a:off x="3174124" y="4308246"/>
            <a:ext cx="5970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53C4F1"/>
                </a:solidFill>
                <a:latin typeface="Arial"/>
                <a:ea typeface="Arial"/>
                <a:cs typeface="Arial"/>
                <a:sym typeface="Arial"/>
              </a:rPr>
              <a:t>https://github.com/DrugowitschLab/ConnectomeInfluenceCalculator</a:t>
            </a:r>
            <a:endParaRPr sz="1400" b="1" i="0" u="none" strike="noStrike" cap="none">
              <a:solidFill>
                <a:srgbClr val="53C4F1"/>
              </a:solidFill>
              <a:latin typeface="Arial"/>
              <a:ea typeface="Arial"/>
              <a:cs typeface="Arial"/>
              <a:sym typeface="Arial"/>
            </a:endParaRPr>
          </a:p>
        </p:txBody>
      </p:sp>
      <p:pic>
        <p:nvPicPr>
          <p:cNvPr id="376" name="Google Shape;376;p40"/>
          <p:cNvPicPr preferRelativeResize="0"/>
          <p:nvPr/>
        </p:nvPicPr>
        <p:blipFill rotWithShape="1">
          <a:blip r:embed="rId4">
            <a:alphaModFix/>
          </a:blip>
          <a:srcRect/>
          <a:stretch/>
        </p:blipFill>
        <p:spPr>
          <a:xfrm>
            <a:off x="2803897" y="4266522"/>
            <a:ext cx="370227" cy="370227"/>
          </a:xfrm>
          <a:prstGeom prst="rect">
            <a:avLst/>
          </a:prstGeom>
          <a:noFill/>
          <a:ln>
            <a:noFill/>
          </a:ln>
        </p:spPr>
      </p:pic>
      <p:pic>
        <p:nvPicPr>
          <p:cNvPr id="377" name="Google Shape;377;p40" descr="A blue and grey logo&#10;&#10;AI-generated content may be incorrect."/>
          <p:cNvPicPr preferRelativeResize="0"/>
          <p:nvPr/>
        </p:nvPicPr>
        <p:blipFill rotWithShape="1">
          <a:blip r:embed="rId5">
            <a:alphaModFix/>
          </a:blip>
          <a:srcRect/>
          <a:stretch/>
        </p:blipFill>
        <p:spPr>
          <a:xfrm>
            <a:off x="5224150" y="4685972"/>
            <a:ext cx="477715" cy="3702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C7791-8BAD-6D93-EC49-C13C76F0E1B5}"/>
            </a:ext>
          </a:extLst>
        </p:cNvPr>
        <p:cNvGrpSpPr/>
        <p:nvPr/>
      </p:nvGrpSpPr>
      <p:grpSpPr>
        <a:xfrm>
          <a:off x="0" y="0"/>
          <a:ext cx="0" cy="0"/>
          <a:chOff x="0" y="0"/>
          <a:chExt cx="0" cy="0"/>
        </a:xfrm>
      </p:grpSpPr>
      <p:pic>
        <p:nvPicPr>
          <p:cNvPr id="5" name="Picture 4" descr="A black text with a white background&#10;&#10;AI-generated content may be incorrect.">
            <a:extLst>
              <a:ext uri="{FF2B5EF4-FFF2-40B4-BE49-F238E27FC236}">
                <a16:creationId xmlns:a16="http://schemas.microsoft.com/office/drawing/2014/main" id="{3E41C1A9-EC05-8B50-E7E1-5230DEFBCA49}"/>
              </a:ext>
            </a:extLst>
          </p:cNvPr>
          <p:cNvPicPr>
            <a:picLocks noChangeAspect="1"/>
          </p:cNvPicPr>
          <p:nvPr/>
        </p:nvPicPr>
        <p:blipFill>
          <a:blip r:embed="rId3"/>
          <a:stretch>
            <a:fillRect/>
          </a:stretch>
        </p:blipFill>
        <p:spPr>
          <a:xfrm>
            <a:off x="3005645" y="1272588"/>
            <a:ext cx="3132710" cy="583211"/>
          </a:xfrm>
          <a:prstGeom prst="rect">
            <a:avLst/>
          </a:prstGeom>
        </p:spPr>
      </p:pic>
      <p:sp>
        <p:nvSpPr>
          <p:cNvPr id="16" name="Rectangle 15">
            <a:extLst>
              <a:ext uri="{FF2B5EF4-FFF2-40B4-BE49-F238E27FC236}">
                <a16:creationId xmlns:a16="http://schemas.microsoft.com/office/drawing/2014/main" id="{C838C067-803E-F396-3F72-07DC4CC36432}"/>
              </a:ext>
            </a:extLst>
          </p:cNvPr>
          <p:cNvSpPr/>
          <p:nvPr/>
        </p:nvSpPr>
        <p:spPr>
          <a:xfrm>
            <a:off x="4106401" y="2985550"/>
            <a:ext cx="917890" cy="1876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 name="Straight Arrow Connector 2">
            <a:extLst>
              <a:ext uri="{FF2B5EF4-FFF2-40B4-BE49-F238E27FC236}">
                <a16:creationId xmlns:a16="http://schemas.microsoft.com/office/drawing/2014/main" id="{63B285DB-7E21-8E0B-8DC4-79346A258905}"/>
              </a:ext>
            </a:extLst>
          </p:cNvPr>
          <p:cNvCxnSpPr/>
          <p:nvPr/>
        </p:nvCxnSpPr>
        <p:spPr>
          <a:xfrm>
            <a:off x="3016321" y="1687741"/>
            <a:ext cx="184294" cy="1859"/>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39235AA3-E81F-E450-6E10-590C0197E934}"/>
              </a:ext>
            </a:extLst>
          </p:cNvPr>
          <p:cNvCxnSpPr>
            <a:cxnSpLocks/>
          </p:cNvCxnSpPr>
          <p:nvPr/>
        </p:nvCxnSpPr>
        <p:spPr>
          <a:xfrm>
            <a:off x="1528675" y="2398844"/>
            <a:ext cx="293359" cy="1859"/>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C0E2FE2-64BD-73ED-E033-FD182F05D121}"/>
              </a:ext>
            </a:extLst>
          </p:cNvPr>
          <p:cNvCxnSpPr>
            <a:cxnSpLocks/>
          </p:cNvCxnSpPr>
          <p:nvPr/>
        </p:nvCxnSpPr>
        <p:spPr>
          <a:xfrm flipH="1">
            <a:off x="1673705" y="1687743"/>
            <a:ext cx="1438592" cy="708598"/>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E6CBFC9-DD61-D037-CA0E-E9A1017259DF}"/>
              </a:ext>
            </a:extLst>
          </p:cNvPr>
          <p:cNvSpPr txBox="1"/>
          <p:nvPr/>
        </p:nvSpPr>
        <p:spPr>
          <a:xfrm>
            <a:off x="948374" y="2425996"/>
            <a:ext cx="1431640" cy="300082"/>
          </a:xfrm>
          <a:prstGeom prst="rect">
            <a:avLst/>
          </a:prstGeom>
          <a:solidFill>
            <a:schemeClr val="bg1"/>
          </a:solidFill>
        </p:spPr>
        <p:txBody>
          <a:bodyPr wrap="square" lIns="68580" tIns="34290" rIns="68580" bIns="34290" rtlCol="0" anchor="t">
            <a:spAutoFit/>
          </a:bodyPr>
          <a:lstStyle/>
          <a:p>
            <a:pPr algn="ctr">
              <a:defRPr/>
            </a:pPr>
            <a:r>
              <a:rPr lang="en-US" sz="1500" dirty="0">
                <a:ea typeface="Cambria Math"/>
              </a:rPr>
              <a:t>time constant</a:t>
            </a:r>
            <a:endParaRPr lang="en-US" sz="1500" dirty="0"/>
          </a:p>
        </p:txBody>
      </p:sp>
      <p:cxnSp>
        <p:nvCxnSpPr>
          <p:cNvPr id="21" name="Straight Arrow Connector 20">
            <a:extLst>
              <a:ext uri="{FF2B5EF4-FFF2-40B4-BE49-F238E27FC236}">
                <a16:creationId xmlns:a16="http://schemas.microsoft.com/office/drawing/2014/main" id="{F37D553E-B3D8-8610-DAFC-83179BA87D48}"/>
              </a:ext>
            </a:extLst>
          </p:cNvPr>
          <p:cNvCxnSpPr>
            <a:cxnSpLocks/>
          </p:cNvCxnSpPr>
          <p:nvPr/>
        </p:nvCxnSpPr>
        <p:spPr>
          <a:xfrm>
            <a:off x="4124419" y="1692103"/>
            <a:ext cx="184294" cy="1859"/>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EA851A5-3D61-5F29-3737-D29D53C2F94C}"/>
              </a:ext>
            </a:extLst>
          </p:cNvPr>
          <p:cNvCxnSpPr>
            <a:cxnSpLocks/>
          </p:cNvCxnSpPr>
          <p:nvPr/>
        </p:nvCxnSpPr>
        <p:spPr>
          <a:xfrm>
            <a:off x="2963968" y="3005245"/>
            <a:ext cx="293359" cy="1859"/>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FF6E29C-26B9-2871-3874-78E7E8004F97}"/>
              </a:ext>
            </a:extLst>
          </p:cNvPr>
          <p:cNvCxnSpPr>
            <a:cxnSpLocks/>
          </p:cNvCxnSpPr>
          <p:nvPr/>
        </p:nvCxnSpPr>
        <p:spPr>
          <a:xfrm flipH="1">
            <a:off x="3122086" y="1687742"/>
            <a:ext cx="1098310" cy="1323723"/>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BCEB9FA-EDFF-18AF-4D6E-BD80C4F8D4D1}"/>
              </a:ext>
            </a:extLst>
          </p:cNvPr>
          <p:cNvSpPr txBox="1"/>
          <p:nvPr/>
        </p:nvSpPr>
        <p:spPr>
          <a:xfrm>
            <a:off x="2283328" y="3023671"/>
            <a:ext cx="1431640" cy="530915"/>
          </a:xfrm>
          <a:prstGeom prst="rect">
            <a:avLst/>
          </a:prstGeom>
          <a:solidFill>
            <a:schemeClr val="bg1"/>
          </a:solidFill>
        </p:spPr>
        <p:txBody>
          <a:bodyPr wrap="square" lIns="68580" tIns="34290" rIns="68580" bIns="34290" rtlCol="0" anchor="t">
            <a:spAutoFit/>
          </a:bodyPr>
          <a:lstStyle/>
          <a:p>
            <a:pPr algn="ctr">
              <a:defRPr/>
            </a:pPr>
            <a:r>
              <a:rPr lang="en-US" sz="1500" dirty="0">
                <a:ea typeface="Cambria Math"/>
              </a:rPr>
              <a:t>neural activity</a:t>
            </a:r>
          </a:p>
          <a:p>
            <a:pPr algn="ctr">
              <a:defRPr/>
            </a:pPr>
            <a:r>
              <a:rPr lang="en-US" sz="1500" dirty="0">
                <a:ea typeface="Cambria Math"/>
              </a:rPr>
              <a:t>(160,000 x 1)</a:t>
            </a:r>
          </a:p>
        </p:txBody>
      </p:sp>
      <p:cxnSp>
        <p:nvCxnSpPr>
          <p:cNvPr id="28" name="Straight Arrow Connector 27">
            <a:extLst>
              <a:ext uri="{FF2B5EF4-FFF2-40B4-BE49-F238E27FC236}">
                <a16:creationId xmlns:a16="http://schemas.microsoft.com/office/drawing/2014/main" id="{955066BB-984D-5011-0DEA-44EC9A951ADC}"/>
              </a:ext>
            </a:extLst>
          </p:cNvPr>
          <p:cNvCxnSpPr>
            <a:cxnSpLocks/>
          </p:cNvCxnSpPr>
          <p:nvPr/>
        </p:nvCxnSpPr>
        <p:spPr>
          <a:xfrm>
            <a:off x="4835522" y="1687740"/>
            <a:ext cx="184294" cy="1859"/>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97468F1-0F96-1AB0-4BE0-0FC4CBC324E4}"/>
              </a:ext>
            </a:extLst>
          </p:cNvPr>
          <p:cNvCxnSpPr>
            <a:cxnSpLocks/>
          </p:cNvCxnSpPr>
          <p:nvPr/>
        </p:nvCxnSpPr>
        <p:spPr>
          <a:xfrm>
            <a:off x="4852972" y="3075046"/>
            <a:ext cx="293359" cy="1859"/>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C42EC2-5328-32D6-EA10-3948DD4CD2E1}"/>
              </a:ext>
            </a:extLst>
          </p:cNvPr>
          <p:cNvCxnSpPr>
            <a:cxnSpLocks/>
          </p:cNvCxnSpPr>
          <p:nvPr/>
        </p:nvCxnSpPr>
        <p:spPr>
          <a:xfrm>
            <a:off x="4931499" y="1687741"/>
            <a:ext cx="75228" cy="1393525"/>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5ABA952-1B8D-EC8A-04C9-71295F2B9FA2}"/>
              </a:ext>
            </a:extLst>
          </p:cNvPr>
          <p:cNvSpPr/>
          <p:nvPr/>
        </p:nvSpPr>
        <p:spPr>
          <a:xfrm>
            <a:off x="5842102" y="1326357"/>
            <a:ext cx="392906" cy="500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Rectangle 31">
            <a:extLst>
              <a:ext uri="{FF2B5EF4-FFF2-40B4-BE49-F238E27FC236}">
                <a16:creationId xmlns:a16="http://schemas.microsoft.com/office/drawing/2014/main" id="{C9114D95-68DB-8789-19B6-779224AD3BD2}"/>
              </a:ext>
            </a:extLst>
          </p:cNvPr>
          <p:cNvSpPr/>
          <p:nvPr/>
        </p:nvSpPr>
        <p:spPr>
          <a:xfrm>
            <a:off x="5951166" y="1435421"/>
            <a:ext cx="392906" cy="500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TextBox 32">
            <a:extLst>
              <a:ext uri="{FF2B5EF4-FFF2-40B4-BE49-F238E27FC236}">
                <a16:creationId xmlns:a16="http://schemas.microsoft.com/office/drawing/2014/main" id="{35CA6701-A956-95AE-F590-642097F4CB6C}"/>
              </a:ext>
            </a:extLst>
          </p:cNvPr>
          <p:cNvSpPr txBox="1"/>
          <p:nvPr/>
        </p:nvSpPr>
        <p:spPr>
          <a:xfrm>
            <a:off x="4050966" y="3230961"/>
            <a:ext cx="1937700" cy="530915"/>
          </a:xfrm>
          <a:prstGeom prst="rect">
            <a:avLst/>
          </a:prstGeom>
          <a:solidFill>
            <a:schemeClr val="bg1"/>
          </a:solidFill>
        </p:spPr>
        <p:txBody>
          <a:bodyPr wrap="square" lIns="68580" tIns="34290" rIns="68580" bIns="34290" rtlCol="0" anchor="t">
            <a:spAutoFit/>
          </a:bodyPr>
          <a:lstStyle/>
          <a:p>
            <a:pPr algn="ctr">
              <a:defRPr/>
            </a:pPr>
            <a:r>
              <a:rPr lang="en-US" sz="1500" dirty="0">
                <a:ea typeface="Cambria Math"/>
              </a:rPr>
              <a:t>connectivity matrix</a:t>
            </a:r>
          </a:p>
          <a:p>
            <a:pPr algn="ctr">
              <a:defRPr/>
            </a:pPr>
            <a:r>
              <a:rPr lang="en-US" sz="1500" dirty="0">
                <a:ea typeface="Cambria Math"/>
              </a:rPr>
              <a:t>(160,000 x 160,000)</a:t>
            </a:r>
          </a:p>
        </p:txBody>
      </p:sp>
      <p:cxnSp>
        <p:nvCxnSpPr>
          <p:cNvPr id="34" name="Straight Arrow Connector 33">
            <a:extLst>
              <a:ext uri="{FF2B5EF4-FFF2-40B4-BE49-F238E27FC236}">
                <a16:creationId xmlns:a16="http://schemas.microsoft.com/office/drawing/2014/main" id="{513AE5E4-EF25-B4CA-6C76-2B036643CB57}"/>
              </a:ext>
            </a:extLst>
          </p:cNvPr>
          <p:cNvCxnSpPr>
            <a:cxnSpLocks/>
          </p:cNvCxnSpPr>
          <p:nvPr/>
        </p:nvCxnSpPr>
        <p:spPr>
          <a:xfrm>
            <a:off x="5677503" y="1687741"/>
            <a:ext cx="184294" cy="1859"/>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C57ACC4-3534-4AA7-1F74-E38A05B4C4CE}"/>
              </a:ext>
            </a:extLst>
          </p:cNvPr>
          <p:cNvCxnSpPr>
            <a:cxnSpLocks/>
          </p:cNvCxnSpPr>
          <p:nvPr/>
        </p:nvCxnSpPr>
        <p:spPr>
          <a:xfrm>
            <a:off x="7060444" y="2398843"/>
            <a:ext cx="293359" cy="1859"/>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2233FD2-950B-6638-1699-8C196297C49D}"/>
              </a:ext>
            </a:extLst>
          </p:cNvPr>
          <p:cNvCxnSpPr>
            <a:cxnSpLocks/>
          </p:cNvCxnSpPr>
          <p:nvPr/>
        </p:nvCxnSpPr>
        <p:spPr>
          <a:xfrm>
            <a:off x="5777841" y="1687741"/>
            <a:ext cx="1427634" cy="712961"/>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79229F6-713B-387F-45E9-F3C960E7B449}"/>
              </a:ext>
            </a:extLst>
          </p:cNvPr>
          <p:cNvSpPr txBox="1"/>
          <p:nvPr/>
        </p:nvSpPr>
        <p:spPr>
          <a:xfrm>
            <a:off x="6157312" y="2425995"/>
            <a:ext cx="2116567" cy="530915"/>
          </a:xfrm>
          <a:prstGeom prst="rect">
            <a:avLst/>
          </a:prstGeom>
          <a:solidFill>
            <a:schemeClr val="bg1"/>
          </a:solidFill>
        </p:spPr>
        <p:txBody>
          <a:bodyPr wrap="square" lIns="68580" tIns="34290" rIns="68580" bIns="34290" rtlCol="0" anchor="t">
            <a:spAutoFit/>
          </a:bodyPr>
          <a:lstStyle/>
          <a:p>
            <a:pPr algn="ctr">
              <a:defRPr/>
            </a:pPr>
            <a:r>
              <a:rPr lang="en-US" sz="1500" dirty="0">
                <a:ea typeface="Cambria Math"/>
              </a:rPr>
              <a:t>external input (Seed)</a:t>
            </a:r>
            <a:endParaRPr lang="en-US" sz="1050" dirty="0">
              <a:latin typeface="Aptos" panose="020B0004020202020204"/>
              <a:ea typeface="Cambria Math"/>
            </a:endParaRPr>
          </a:p>
          <a:p>
            <a:pPr algn="ctr">
              <a:defRPr/>
            </a:pPr>
            <a:r>
              <a:rPr lang="en-US" sz="1500" dirty="0">
                <a:ea typeface="Cambria Math"/>
              </a:rPr>
              <a:t>(160,000 x 1)</a:t>
            </a:r>
          </a:p>
        </p:txBody>
      </p:sp>
      <p:sp>
        <p:nvSpPr>
          <p:cNvPr id="2" name="Google Shape;371;p40">
            <a:extLst>
              <a:ext uri="{FF2B5EF4-FFF2-40B4-BE49-F238E27FC236}">
                <a16:creationId xmlns:a16="http://schemas.microsoft.com/office/drawing/2014/main" id="{5F103FAB-FF84-F113-C77F-4EDD1A8FA142}"/>
              </a:ext>
            </a:extLst>
          </p:cNvPr>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dirty="0">
                <a:solidFill>
                  <a:schemeClr val="dk1"/>
                </a:solidFill>
              </a:rPr>
              <a:t>linear dynamical model</a:t>
            </a:r>
            <a:endParaRPr sz="18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926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3F1D8-57DA-C2BF-A16F-E68AB3C8DEA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DD086F8-65C1-AF1B-DB93-E27D69F4DDBB}"/>
              </a:ext>
            </a:extLst>
          </p:cNvPr>
          <p:cNvSpPr/>
          <p:nvPr/>
        </p:nvSpPr>
        <p:spPr>
          <a:xfrm>
            <a:off x="5846787" y="761091"/>
            <a:ext cx="392906" cy="500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 name="Picture 4" descr="A black text with a white background&#10;&#10;AI-generated content may be incorrect.">
            <a:extLst>
              <a:ext uri="{FF2B5EF4-FFF2-40B4-BE49-F238E27FC236}">
                <a16:creationId xmlns:a16="http://schemas.microsoft.com/office/drawing/2014/main" id="{6C14A45E-F840-2EFB-1A67-98C45F366EF7}"/>
              </a:ext>
            </a:extLst>
          </p:cNvPr>
          <p:cNvPicPr>
            <a:picLocks noChangeAspect="1"/>
          </p:cNvPicPr>
          <p:nvPr/>
        </p:nvPicPr>
        <p:blipFill>
          <a:blip r:embed="rId5"/>
          <a:stretch>
            <a:fillRect/>
          </a:stretch>
        </p:blipFill>
        <p:spPr>
          <a:xfrm>
            <a:off x="3010330" y="707322"/>
            <a:ext cx="3132710" cy="583211"/>
          </a:xfrm>
          <a:prstGeom prst="rect">
            <a:avLst/>
          </a:prstGeom>
        </p:spPr>
      </p:pic>
      <p:sp>
        <p:nvSpPr>
          <p:cNvPr id="15" name="TextBox 14">
            <a:extLst>
              <a:ext uri="{FF2B5EF4-FFF2-40B4-BE49-F238E27FC236}">
                <a16:creationId xmlns:a16="http://schemas.microsoft.com/office/drawing/2014/main" id="{3423FCB0-F387-03DE-44D6-5369734908C0}"/>
              </a:ext>
            </a:extLst>
          </p:cNvPr>
          <p:cNvSpPr txBox="1"/>
          <p:nvPr/>
        </p:nvSpPr>
        <p:spPr>
          <a:xfrm>
            <a:off x="7030009" y="4573993"/>
            <a:ext cx="1431640" cy="392415"/>
          </a:xfrm>
          <a:prstGeom prst="rect">
            <a:avLst/>
          </a:prstGeom>
          <a:noFill/>
        </p:spPr>
        <p:txBody>
          <a:bodyPr wrap="square" lIns="68580" tIns="34290" rIns="68580" bIns="34290" rtlCol="0" anchor="t">
            <a:spAutoFit/>
          </a:bodyPr>
          <a:lstStyle/>
          <a:p>
            <a:pPr algn="ctr">
              <a:defRPr/>
            </a:pPr>
            <a:r>
              <a:rPr lang="en-US" sz="2100">
                <a:solidFill>
                  <a:srgbClr val="C00000"/>
                </a:solidFill>
                <a:ea typeface="Cambria Math"/>
              </a:rPr>
              <a:t>∞</a:t>
            </a:r>
            <a:endParaRPr lang="en-US" sz="2100">
              <a:solidFill>
                <a:srgbClr val="C00000"/>
              </a:solidFill>
            </a:endParaRPr>
          </a:p>
        </p:txBody>
      </p:sp>
      <p:sp>
        <p:nvSpPr>
          <p:cNvPr id="17" name="Rectangle 16">
            <a:extLst>
              <a:ext uri="{FF2B5EF4-FFF2-40B4-BE49-F238E27FC236}">
                <a16:creationId xmlns:a16="http://schemas.microsoft.com/office/drawing/2014/main" id="{07E0A68B-431A-0BA1-E97E-2CF1924DCE5C}"/>
              </a:ext>
            </a:extLst>
          </p:cNvPr>
          <p:cNvSpPr/>
          <p:nvPr/>
        </p:nvSpPr>
        <p:spPr>
          <a:xfrm>
            <a:off x="3048001" y="734785"/>
            <a:ext cx="716642" cy="535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TextBox 15">
            <a:extLst>
              <a:ext uri="{FF2B5EF4-FFF2-40B4-BE49-F238E27FC236}">
                <a16:creationId xmlns:a16="http://schemas.microsoft.com/office/drawing/2014/main" id="{F38DFBE1-D932-78D4-82AD-BDD1A50E8B7C}"/>
              </a:ext>
            </a:extLst>
          </p:cNvPr>
          <p:cNvSpPr txBox="1"/>
          <p:nvPr/>
        </p:nvSpPr>
        <p:spPr>
          <a:xfrm>
            <a:off x="3347009" y="821144"/>
            <a:ext cx="288640" cy="392415"/>
          </a:xfrm>
          <a:prstGeom prst="rect">
            <a:avLst/>
          </a:prstGeom>
          <a:solidFill>
            <a:schemeClr val="bg1"/>
          </a:solidFill>
        </p:spPr>
        <p:txBody>
          <a:bodyPr wrap="square" lIns="68580" tIns="34290" rIns="68580" bIns="34290" rtlCol="0" anchor="t">
            <a:spAutoFit/>
          </a:bodyPr>
          <a:lstStyle/>
          <a:p>
            <a:pPr algn="ctr">
              <a:defRPr/>
            </a:pPr>
            <a:r>
              <a:rPr lang="en-US" sz="2100">
                <a:solidFill>
                  <a:srgbClr val="C00000"/>
                </a:solidFill>
                <a:ea typeface="Cambria Math"/>
              </a:rPr>
              <a:t>0</a:t>
            </a:r>
            <a:endParaRPr lang="en-US" sz="2100"/>
          </a:p>
        </p:txBody>
      </p:sp>
      <p:sp>
        <p:nvSpPr>
          <p:cNvPr id="26" name="Rectangle 25">
            <a:extLst>
              <a:ext uri="{FF2B5EF4-FFF2-40B4-BE49-F238E27FC236}">
                <a16:creationId xmlns:a16="http://schemas.microsoft.com/office/drawing/2014/main" id="{F3071F0B-348C-927A-12C5-EF83EAC03406}"/>
              </a:ext>
            </a:extLst>
          </p:cNvPr>
          <p:cNvSpPr/>
          <p:nvPr/>
        </p:nvSpPr>
        <p:spPr>
          <a:xfrm>
            <a:off x="5844764" y="784355"/>
            <a:ext cx="392906" cy="500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7" name="neural_network_dynamics_scientific">
            <a:hlinkClick r:id="" action="ppaction://media"/>
            <a:extLst>
              <a:ext uri="{FF2B5EF4-FFF2-40B4-BE49-F238E27FC236}">
                <a16:creationId xmlns:a16="http://schemas.microsoft.com/office/drawing/2014/main" id="{CECB1092-4B7C-E1BF-C0FC-A50DEBEAEF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6242" y="1163013"/>
            <a:ext cx="7315200" cy="4000500"/>
          </a:xfrm>
          <a:prstGeom prst="rect">
            <a:avLst/>
          </a:prstGeom>
        </p:spPr>
      </p:pic>
      <p:grpSp>
        <p:nvGrpSpPr>
          <p:cNvPr id="24" name="Group 23">
            <a:extLst>
              <a:ext uri="{FF2B5EF4-FFF2-40B4-BE49-F238E27FC236}">
                <a16:creationId xmlns:a16="http://schemas.microsoft.com/office/drawing/2014/main" id="{9D2A10D5-6415-CC5A-7EB7-19400C4F2E20}"/>
              </a:ext>
            </a:extLst>
          </p:cNvPr>
          <p:cNvGrpSpPr/>
          <p:nvPr/>
        </p:nvGrpSpPr>
        <p:grpSpPr>
          <a:xfrm rot="5400000">
            <a:off x="3495760" y="2811754"/>
            <a:ext cx="139791" cy="942959"/>
            <a:chOff x="5640727" y="4692433"/>
            <a:chExt cx="186388" cy="1257279"/>
          </a:xfrm>
        </p:grpSpPr>
        <p:sp>
          <p:nvSpPr>
            <p:cNvPr id="19" name="Rectangle 18">
              <a:extLst>
                <a:ext uri="{FF2B5EF4-FFF2-40B4-BE49-F238E27FC236}">
                  <a16:creationId xmlns:a16="http://schemas.microsoft.com/office/drawing/2014/main" id="{921C08C6-EA97-9C36-BB26-9714AFD841C1}"/>
                </a:ext>
              </a:extLst>
            </p:cNvPr>
            <p:cNvSpPr/>
            <p:nvPr/>
          </p:nvSpPr>
          <p:spPr>
            <a:xfrm>
              <a:off x="5663411" y="4692433"/>
              <a:ext cx="130256" cy="677333"/>
            </a:xfrm>
            <a:prstGeom prst="rect">
              <a:avLst/>
            </a:prstGeom>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Trapezoid 20">
              <a:extLst>
                <a:ext uri="{FF2B5EF4-FFF2-40B4-BE49-F238E27FC236}">
                  <a16:creationId xmlns:a16="http://schemas.microsoft.com/office/drawing/2014/main" id="{CCD46E16-90D0-179B-CCD9-8398986A069C}"/>
                </a:ext>
              </a:extLst>
            </p:cNvPr>
            <p:cNvSpPr/>
            <p:nvPr/>
          </p:nvSpPr>
          <p:spPr>
            <a:xfrm rot="10800000">
              <a:off x="5666293" y="5381599"/>
              <a:ext cx="134434" cy="99780"/>
            </a:xfrm>
            <a:prstGeom prst="trapezoid">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Trapezoid 22">
              <a:extLst>
                <a:ext uri="{FF2B5EF4-FFF2-40B4-BE49-F238E27FC236}">
                  <a16:creationId xmlns:a16="http://schemas.microsoft.com/office/drawing/2014/main" id="{C5D930F0-A71E-A987-E794-5848FE73D943}"/>
                </a:ext>
              </a:extLst>
            </p:cNvPr>
            <p:cNvSpPr/>
            <p:nvPr/>
          </p:nvSpPr>
          <p:spPr>
            <a:xfrm>
              <a:off x="5640727" y="5478259"/>
              <a:ext cx="186388" cy="471453"/>
            </a:xfrm>
            <a:prstGeom prst="trapezoid">
              <a:avLst/>
            </a:prstGeom>
            <a:solidFill>
              <a:srgbClr val="A6CAE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2" name="TextBox 11">
            <a:extLst>
              <a:ext uri="{FF2B5EF4-FFF2-40B4-BE49-F238E27FC236}">
                <a16:creationId xmlns:a16="http://schemas.microsoft.com/office/drawing/2014/main" id="{D7D67848-D0F5-0316-0625-3D8339E552D1}"/>
              </a:ext>
            </a:extLst>
          </p:cNvPr>
          <p:cNvSpPr txBox="1"/>
          <p:nvPr/>
        </p:nvSpPr>
        <p:spPr>
          <a:xfrm>
            <a:off x="7030009" y="1143180"/>
            <a:ext cx="1431640" cy="300082"/>
          </a:xfrm>
          <a:prstGeom prst="rect">
            <a:avLst/>
          </a:prstGeom>
          <a:solidFill>
            <a:schemeClr val="bg1"/>
          </a:solidFill>
        </p:spPr>
        <p:txBody>
          <a:bodyPr wrap="square" lIns="68580" tIns="34290" rIns="68580" bIns="34290" rtlCol="0" anchor="t">
            <a:spAutoFit/>
          </a:bodyPr>
          <a:lstStyle/>
          <a:p>
            <a:pPr algn="ctr">
              <a:defRPr/>
            </a:pPr>
            <a:r>
              <a:rPr lang="en-US" sz="1500">
                <a:solidFill>
                  <a:srgbClr val="C00000"/>
                </a:solidFill>
                <a:ea typeface="Cambria Math"/>
              </a:rPr>
              <a:t>Steady-state</a:t>
            </a:r>
            <a:endParaRPr lang="en-US" sz="1050">
              <a:solidFill>
                <a:srgbClr val="C00000"/>
              </a:solidFill>
            </a:endParaRPr>
          </a:p>
        </p:txBody>
      </p:sp>
      <p:cxnSp>
        <p:nvCxnSpPr>
          <p:cNvPr id="13" name="Straight Arrow Connector 12">
            <a:extLst>
              <a:ext uri="{FF2B5EF4-FFF2-40B4-BE49-F238E27FC236}">
                <a16:creationId xmlns:a16="http://schemas.microsoft.com/office/drawing/2014/main" id="{6E9D8054-849E-3D70-D4B5-E527E59346E9}"/>
              </a:ext>
            </a:extLst>
          </p:cNvPr>
          <p:cNvCxnSpPr>
            <a:cxnSpLocks/>
          </p:cNvCxnSpPr>
          <p:nvPr/>
        </p:nvCxnSpPr>
        <p:spPr>
          <a:xfrm flipH="1">
            <a:off x="7742641" y="1557906"/>
            <a:ext cx="14377" cy="3137926"/>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Google Shape;371;p40">
            <a:extLst>
              <a:ext uri="{FF2B5EF4-FFF2-40B4-BE49-F238E27FC236}">
                <a16:creationId xmlns:a16="http://schemas.microsoft.com/office/drawing/2014/main" id="{5AB5F7FB-BBEE-5711-78FD-8A1439789167}"/>
              </a:ext>
            </a:extLst>
          </p:cNvPr>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dirty="0">
                <a:solidFill>
                  <a:schemeClr val="dk1"/>
                </a:solidFill>
              </a:rPr>
              <a:t>linear dynamical model</a:t>
            </a:r>
            <a:endParaRPr sz="18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781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75"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5BE57-0A63-5D5B-C06D-F306CA25C989}"/>
            </a:ext>
          </a:extLst>
        </p:cNvPr>
        <p:cNvGrpSpPr/>
        <p:nvPr/>
      </p:nvGrpSpPr>
      <p:grpSpPr>
        <a:xfrm>
          <a:off x="0" y="0"/>
          <a:ext cx="0" cy="0"/>
          <a:chOff x="0" y="0"/>
          <a:chExt cx="0" cy="0"/>
        </a:xfrm>
      </p:grpSpPr>
      <p:pic>
        <p:nvPicPr>
          <p:cNvPr id="6" name="Picture 5" descr="A black text with a white background&#10;&#10;AI-generated content may be incorrect.">
            <a:extLst>
              <a:ext uri="{FF2B5EF4-FFF2-40B4-BE49-F238E27FC236}">
                <a16:creationId xmlns:a16="http://schemas.microsoft.com/office/drawing/2014/main" id="{194E5120-7922-27FA-85D8-6ADA739F7569}"/>
              </a:ext>
            </a:extLst>
          </p:cNvPr>
          <p:cNvPicPr>
            <a:picLocks noChangeAspect="1"/>
          </p:cNvPicPr>
          <p:nvPr/>
        </p:nvPicPr>
        <p:blipFill>
          <a:blip r:embed="rId3"/>
          <a:stretch>
            <a:fillRect/>
          </a:stretch>
        </p:blipFill>
        <p:spPr>
          <a:xfrm>
            <a:off x="3180472" y="698596"/>
            <a:ext cx="3132710" cy="583211"/>
          </a:xfrm>
          <a:prstGeom prst="rect">
            <a:avLst/>
          </a:prstGeom>
        </p:spPr>
      </p:pic>
      <p:sp>
        <p:nvSpPr>
          <p:cNvPr id="8" name="Rectangle 7">
            <a:extLst>
              <a:ext uri="{FF2B5EF4-FFF2-40B4-BE49-F238E27FC236}">
                <a16:creationId xmlns:a16="http://schemas.microsoft.com/office/drawing/2014/main" id="{F8BFFC62-0AFC-0DA6-0D71-9A480BAEC82D}"/>
              </a:ext>
            </a:extLst>
          </p:cNvPr>
          <p:cNvSpPr/>
          <p:nvPr/>
        </p:nvSpPr>
        <p:spPr>
          <a:xfrm>
            <a:off x="6016928" y="761091"/>
            <a:ext cx="392906" cy="500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Box 1">
            <a:extLst>
              <a:ext uri="{FF2B5EF4-FFF2-40B4-BE49-F238E27FC236}">
                <a16:creationId xmlns:a16="http://schemas.microsoft.com/office/drawing/2014/main" id="{3527C679-EED7-04BD-3AB2-E88A2F8360B0}"/>
              </a:ext>
            </a:extLst>
          </p:cNvPr>
          <p:cNvSpPr txBox="1"/>
          <p:nvPr/>
        </p:nvSpPr>
        <p:spPr>
          <a:xfrm>
            <a:off x="93628" y="1728937"/>
            <a:ext cx="4145175" cy="300082"/>
          </a:xfrm>
          <a:prstGeom prst="rect">
            <a:avLst/>
          </a:prstGeom>
          <a:solidFill>
            <a:schemeClr val="bg1"/>
          </a:solidFill>
          <a:ln>
            <a:solidFill>
              <a:schemeClr val="bg1"/>
            </a:solidFill>
          </a:ln>
        </p:spPr>
        <p:txBody>
          <a:bodyPr wrap="square" lIns="68580" tIns="34290" rIns="68580" bIns="34290" rtlCol="0" anchor="t">
            <a:spAutoFit/>
          </a:bodyPr>
          <a:lstStyle/>
          <a:p>
            <a:pPr>
              <a:defRPr/>
            </a:pPr>
            <a:r>
              <a:rPr lang="en-US" sz="1500" b="1" dirty="0">
                <a:solidFill>
                  <a:srgbClr val="00B050"/>
                </a:solidFill>
                <a:ea typeface="Cambria Math"/>
              </a:rPr>
              <a:t>pros:</a:t>
            </a:r>
            <a:endParaRPr lang="en-US" sz="1050" b="1" dirty="0">
              <a:solidFill>
                <a:srgbClr val="00B050"/>
              </a:solidFill>
            </a:endParaRPr>
          </a:p>
        </p:txBody>
      </p:sp>
      <p:sp>
        <p:nvSpPr>
          <p:cNvPr id="3" name="TextBox 2">
            <a:extLst>
              <a:ext uri="{FF2B5EF4-FFF2-40B4-BE49-F238E27FC236}">
                <a16:creationId xmlns:a16="http://schemas.microsoft.com/office/drawing/2014/main" id="{9392DFFC-7A1D-2EAC-F9EA-62C1FD55A4AB}"/>
              </a:ext>
            </a:extLst>
          </p:cNvPr>
          <p:cNvSpPr txBox="1"/>
          <p:nvPr/>
        </p:nvSpPr>
        <p:spPr>
          <a:xfrm>
            <a:off x="4739791" y="1728936"/>
            <a:ext cx="3861606" cy="300082"/>
          </a:xfrm>
          <a:prstGeom prst="rect">
            <a:avLst/>
          </a:prstGeom>
          <a:solidFill>
            <a:schemeClr val="bg1"/>
          </a:solidFill>
          <a:ln>
            <a:solidFill>
              <a:schemeClr val="bg1"/>
            </a:solidFill>
          </a:ln>
        </p:spPr>
        <p:txBody>
          <a:bodyPr wrap="square" lIns="68580" tIns="34290" rIns="68580" bIns="34290" rtlCol="0" anchor="t">
            <a:spAutoFit/>
          </a:bodyPr>
          <a:lstStyle/>
          <a:p>
            <a:pPr>
              <a:defRPr/>
            </a:pPr>
            <a:r>
              <a:rPr lang="en-US" sz="1500" b="1" dirty="0">
                <a:solidFill>
                  <a:srgbClr val="C00000"/>
                </a:solidFill>
                <a:ea typeface="Cambria Math"/>
              </a:rPr>
              <a:t>cons:</a:t>
            </a:r>
            <a:endParaRPr lang="en-US" sz="1050" b="1" dirty="0">
              <a:solidFill>
                <a:srgbClr val="C00000"/>
              </a:solidFill>
            </a:endParaRPr>
          </a:p>
        </p:txBody>
      </p:sp>
      <p:sp>
        <p:nvSpPr>
          <p:cNvPr id="5" name="TextBox 4">
            <a:extLst>
              <a:ext uri="{FF2B5EF4-FFF2-40B4-BE49-F238E27FC236}">
                <a16:creationId xmlns:a16="http://schemas.microsoft.com/office/drawing/2014/main" id="{8F713CB7-CD18-AA9E-7CF0-BFA8DF984198}"/>
              </a:ext>
            </a:extLst>
          </p:cNvPr>
          <p:cNvSpPr txBox="1"/>
          <p:nvPr/>
        </p:nvSpPr>
        <p:spPr>
          <a:xfrm>
            <a:off x="93627" y="2125933"/>
            <a:ext cx="4638148" cy="1454244"/>
          </a:xfrm>
          <a:prstGeom prst="rect">
            <a:avLst/>
          </a:prstGeom>
          <a:solidFill>
            <a:schemeClr val="bg1"/>
          </a:solidFill>
          <a:ln>
            <a:solidFill>
              <a:schemeClr val="bg1"/>
            </a:solidFill>
          </a:ln>
        </p:spPr>
        <p:txBody>
          <a:bodyPr wrap="square" lIns="68580" tIns="34290" rIns="68580" bIns="34290" rtlCol="0" anchor="t">
            <a:spAutoFit/>
          </a:bodyPr>
          <a:lstStyle/>
          <a:p>
            <a:pPr marL="257175" indent="-257175">
              <a:buFont typeface="Arial"/>
              <a:buChar char="•"/>
              <a:defRPr/>
            </a:pPr>
            <a:r>
              <a:rPr lang="en-US" sz="1500" dirty="0">
                <a:ea typeface="Cambria Math"/>
              </a:rPr>
              <a:t>Efficient and fast computation (~25 billion influence scores computed in less than 20 hours)</a:t>
            </a:r>
          </a:p>
          <a:p>
            <a:pPr marL="257175" indent="-257175">
              <a:buFont typeface="Arial"/>
              <a:buChar char="•"/>
              <a:defRPr/>
            </a:pPr>
            <a:endParaRPr lang="en-US" sz="1500" dirty="0">
              <a:ea typeface="Cambria Math"/>
            </a:endParaRPr>
          </a:p>
          <a:p>
            <a:pPr marL="257175" indent="-257175">
              <a:buFont typeface="Arial"/>
              <a:buChar char="•"/>
              <a:defRPr/>
            </a:pPr>
            <a:r>
              <a:rPr lang="en-US" sz="1500" dirty="0">
                <a:ea typeface="Cambria Math"/>
              </a:rPr>
              <a:t>Covers all possible pathways</a:t>
            </a:r>
            <a:endParaRPr lang="en-US" sz="1050" dirty="0"/>
          </a:p>
          <a:p>
            <a:pPr>
              <a:defRPr/>
            </a:pPr>
            <a:endParaRPr lang="en-US" sz="1500">
              <a:ea typeface="Cambria Math"/>
            </a:endParaRPr>
          </a:p>
          <a:p>
            <a:pPr marL="257175" indent="-257175">
              <a:buFont typeface="Arial"/>
              <a:buChar char="•"/>
              <a:defRPr/>
            </a:pPr>
            <a:r>
              <a:rPr lang="en-US" sz="1500" dirty="0">
                <a:ea typeface="Cambria Math"/>
              </a:rPr>
              <a:t>Additive method</a:t>
            </a:r>
          </a:p>
        </p:txBody>
      </p:sp>
      <p:sp>
        <p:nvSpPr>
          <p:cNvPr id="7" name="TextBox 6">
            <a:extLst>
              <a:ext uri="{FF2B5EF4-FFF2-40B4-BE49-F238E27FC236}">
                <a16:creationId xmlns:a16="http://schemas.microsoft.com/office/drawing/2014/main" id="{EA7C13CC-414A-8719-DEAE-3E9FA6FB15F0}"/>
              </a:ext>
            </a:extLst>
          </p:cNvPr>
          <p:cNvSpPr txBox="1"/>
          <p:nvPr/>
        </p:nvSpPr>
        <p:spPr>
          <a:xfrm>
            <a:off x="4739791" y="2125933"/>
            <a:ext cx="4502908" cy="761747"/>
          </a:xfrm>
          <a:prstGeom prst="rect">
            <a:avLst/>
          </a:prstGeom>
          <a:solidFill>
            <a:schemeClr val="bg1"/>
          </a:solidFill>
          <a:ln>
            <a:solidFill>
              <a:schemeClr val="bg1"/>
            </a:solidFill>
          </a:ln>
        </p:spPr>
        <p:txBody>
          <a:bodyPr wrap="square" lIns="68580" tIns="34290" rIns="68580" bIns="34290" rtlCol="0" anchor="t">
            <a:spAutoFit/>
          </a:bodyPr>
          <a:lstStyle/>
          <a:p>
            <a:pPr marL="257175" indent="-257175">
              <a:buFont typeface="Arial"/>
              <a:buChar char="•"/>
              <a:defRPr/>
            </a:pPr>
            <a:r>
              <a:rPr lang="en-US" sz="1500" dirty="0">
                <a:ea typeface="Cambria Math"/>
              </a:rPr>
              <a:t>Simplistic model</a:t>
            </a:r>
          </a:p>
          <a:p>
            <a:pPr marL="257175" indent="-257175">
              <a:buFont typeface="Arial"/>
              <a:buChar char="•"/>
              <a:defRPr/>
            </a:pPr>
            <a:endParaRPr lang="en-US" sz="1500">
              <a:ea typeface="Cambria Math"/>
            </a:endParaRPr>
          </a:p>
          <a:p>
            <a:pPr marL="257175" indent="-257175">
              <a:buFont typeface="Arial"/>
              <a:buChar char="•"/>
              <a:defRPr/>
            </a:pPr>
            <a:r>
              <a:rPr lang="en-US" sz="1500" dirty="0">
                <a:ea typeface="Cambria Math"/>
              </a:rPr>
              <a:t>All synapse types are treated as excitatory </a:t>
            </a:r>
          </a:p>
        </p:txBody>
      </p:sp>
      <p:sp>
        <p:nvSpPr>
          <p:cNvPr id="9" name="TextBox 8">
            <a:extLst>
              <a:ext uri="{FF2B5EF4-FFF2-40B4-BE49-F238E27FC236}">
                <a16:creationId xmlns:a16="http://schemas.microsoft.com/office/drawing/2014/main" id="{1BEFA3D5-668E-607E-734F-28CA855135BC}"/>
              </a:ext>
            </a:extLst>
          </p:cNvPr>
          <p:cNvSpPr txBox="1"/>
          <p:nvPr/>
        </p:nvSpPr>
        <p:spPr>
          <a:xfrm>
            <a:off x="2322916" y="4263604"/>
            <a:ext cx="4494182" cy="392415"/>
          </a:xfrm>
          <a:prstGeom prst="rect">
            <a:avLst/>
          </a:prstGeom>
          <a:solidFill>
            <a:schemeClr val="bg1"/>
          </a:solidFill>
          <a:ln>
            <a:solidFill>
              <a:schemeClr val="bg1"/>
            </a:solidFill>
          </a:ln>
        </p:spPr>
        <p:txBody>
          <a:bodyPr wrap="square" lIns="68580" tIns="34290" rIns="68580" bIns="34290" rtlCol="0" anchor="t">
            <a:spAutoFit/>
          </a:bodyPr>
          <a:lstStyle/>
          <a:p>
            <a:pPr algn="ctr">
              <a:defRPr/>
            </a:pPr>
            <a:r>
              <a:rPr lang="en-US" sz="2100" dirty="0">
                <a:ea typeface="Cambria Math"/>
              </a:rPr>
              <a:t>this is not a biophysical model</a:t>
            </a:r>
            <a:endParaRPr lang="en-US" sz="2100" dirty="0"/>
          </a:p>
        </p:txBody>
      </p:sp>
      <p:sp>
        <p:nvSpPr>
          <p:cNvPr id="10" name="Google Shape;371;p40">
            <a:extLst>
              <a:ext uri="{FF2B5EF4-FFF2-40B4-BE49-F238E27FC236}">
                <a16:creationId xmlns:a16="http://schemas.microsoft.com/office/drawing/2014/main" id="{7E2AB559-E076-49BB-5821-349343956B81}"/>
              </a:ext>
            </a:extLst>
          </p:cNvPr>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dirty="0">
                <a:solidFill>
                  <a:schemeClr val="dk1"/>
                </a:solidFill>
              </a:rPr>
              <a:t>linear dynamical model</a:t>
            </a:r>
            <a:endParaRPr sz="18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7952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3">
          <a:extLst>
            <a:ext uri="{FF2B5EF4-FFF2-40B4-BE49-F238E27FC236}">
              <a16:creationId xmlns:a16="http://schemas.microsoft.com/office/drawing/2014/main" id="{83E1CC63-BEA5-A859-A955-207B77300F7B}"/>
            </a:ext>
          </a:extLst>
        </p:cNvPr>
        <p:cNvGrpSpPr/>
        <p:nvPr/>
      </p:nvGrpSpPr>
      <p:grpSpPr>
        <a:xfrm>
          <a:off x="0" y="0"/>
          <a:ext cx="0" cy="0"/>
          <a:chOff x="0" y="0"/>
          <a:chExt cx="0" cy="0"/>
        </a:xfrm>
      </p:grpSpPr>
      <p:sp>
        <p:nvSpPr>
          <p:cNvPr id="614" name="Google Shape;614;p73">
            <a:extLst>
              <a:ext uri="{FF2B5EF4-FFF2-40B4-BE49-F238E27FC236}">
                <a16:creationId xmlns:a16="http://schemas.microsoft.com/office/drawing/2014/main" id="{1F6E4A73-57E1-F872-9DF3-1D7117A1A4B5}"/>
              </a:ext>
            </a:extLst>
          </p:cNvPr>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methods for interpreting the connectome</a:t>
            </a:r>
            <a:endParaRPr sz="1800" b="0" i="0" u="none" strike="noStrike" cap="none">
              <a:solidFill>
                <a:schemeClr val="dk1"/>
              </a:solidFill>
              <a:latin typeface="Arial"/>
              <a:ea typeface="Arial"/>
              <a:cs typeface="Arial"/>
              <a:sym typeface="Arial"/>
            </a:endParaRPr>
          </a:p>
        </p:txBody>
      </p:sp>
      <p:pic>
        <p:nvPicPr>
          <p:cNvPr id="615" name="Google Shape;615;p73" descr="A graph of a graph with a line&#10;&#10;AI-generated content may be incorrect.">
            <a:extLst>
              <a:ext uri="{FF2B5EF4-FFF2-40B4-BE49-F238E27FC236}">
                <a16:creationId xmlns:a16="http://schemas.microsoft.com/office/drawing/2014/main" id="{661785BA-A7B3-3E1A-1590-D2046B192C73}"/>
              </a:ext>
            </a:extLst>
          </p:cNvPr>
          <p:cNvPicPr preferRelativeResize="0"/>
          <p:nvPr/>
        </p:nvPicPr>
        <p:blipFill rotWithShape="1">
          <a:blip r:embed="rId3">
            <a:alphaModFix/>
          </a:blip>
          <a:srcRect/>
          <a:stretch/>
        </p:blipFill>
        <p:spPr>
          <a:xfrm>
            <a:off x="591655" y="636385"/>
            <a:ext cx="7772399" cy="3928350"/>
          </a:xfrm>
          <a:prstGeom prst="rect">
            <a:avLst/>
          </a:prstGeom>
          <a:noFill/>
          <a:ln>
            <a:noFill/>
          </a:ln>
        </p:spPr>
      </p:pic>
      <p:sp>
        <p:nvSpPr>
          <p:cNvPr id="616" name="Google Shape;616;p73">
            <a:extLst>
              <a:ext uri="{FF2B5EF4-FFF2-40B4-BE49-F238E27FC236}">
                <a16:creationId xmlns:a16="http://schemas.microsoft.com/office/drawing/2014/main" id="{4E2D60CE-D768-BA75-DC13-EA575D031CB2}"/>
              </a:ext>
            </a:extLst>
          </p:cNvPr>
          <p:cNvSpPr txBox="1"/>
          <p:nvPr/>
        </p:nvSpPr>
        <p:spPr>
          <a:xfrm>
            <a:off x="5791200" y="4690195"/>
            <a:ext cx="34998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Schlegel and Bates et al., 2021</a:t>
            </a: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1223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3" name="Picture 2">
            <a:extLst>
              <a:ext uri="{FF2B5EF4-FFF2-40B4-BE49-F238E27FC236}">
                <a16:creationId xmlns:a16="http://schemas.microsoft.com/office/drawing/2014/main" id="{9FF01BEB-BCC5-E656-F8A7-21A169B11787}"/>
              </a:ext>
            </a:extLst>
          </p:cNvPr>
          <p:cNvPicPr>
            <a:picLocks noChangeAspect="1"/>
          </p:cNvPicPr>
          <p:nvPr/>
        </p:nvPicPr>
        <p:blipFill>
          <a:blip r:embed="rId3"/>
          <a:srcRect t="5735" b="23697"/>
          <a:stretch>
            <a:fillRect/>
          </a:stretch>
        </p:blipFill>
        <p:spPr>
          <a:xfrm>
            <a:off x="115250" y="713744"/>
            <a:ext cx="8564453" cy="3021860"/>
          </a:xfrm>
          <a:prstGeom prst="rect">
            <a:avLst/>
          </a:prstGeom>
        </p:spPr>
      </p:pic>
      <p:sp>
        <p:nvSpPr>
          <p:cNvPr id="70" name="Google Shape;70;p15"/>
          <p:cNvSpPr txBox="1"/>
          <p:nvPr/>
        </p:nvSpPr>
        <p:spPr>
          <a:xfrm>
            <a:off x="115250" y="118525"/>
            <a:ext cx="49890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dirty="0">
                <a:solidFill>
                  <a:schemeClr val="dk1"/>
                </a:solidFill>
              </a:rPr>
              <a:t>t</a:t>
            </a:r>
            <a:r>
              <a:rPr lang="en" sz="1800" dirty="0" err="1">
                <a:solidFill>
                  <a:schemeClr val="dk1"/>
                </a:solidFill>
              </a:rPr>
              <a:t>ransection</a:t>
            </a:r>
            <a:r>
              <a:rPr lang="en" sz="1800" dirty="0">
                <a:solidFill>
                  <a:schemeClr val="dk1"/>
                </a:solidFill>
              </a:rPr>
              <a:t> of the neck connective</a:t>
            </a:r>
            <a:endParaRPr sz="1800" b="0" i="0" u="none" strike="noStrike" cap="none" dirty="0">
              <a:solidFill>
                <a:schemeClr val="dk1"/>
              </a:solidFill>
              <a:latin typeface="Arial"/>
              <a:ea typeface="Arial"/>
              <a:cs typeface="Arial"/>
              <a:sym typeface="Arial"/>
            </a:endParaRPr>
          </a:p>
        </p:txBody>
      </p:sp>
      <p:grpSp>
        <p:nvGrpSpPr>
          <p:cNvPr id="73" name="Google Shape;73;p15"/>
          <p:cNvGrpSpPr/>
          <p:nvPr/>
        </p:nvGrpSpPr>
        <p:grpSpPr>
          <a:xfrm>
            <a:off x="7764327" y="3306850"/>
            <a:ext cx="1379748" cy="1803975"/>
            <a:chOff x="7764327" y="3306850"/>
            <a:chExt cx="1379748" cy="1803975"/>
          </a:xfrm>
        </p:grpSpPr>
        <p:pic>
          <p:nvPicPr>
            <p:cNvPr id="74" name="Google Shape;74;p15"/>
            <p:cNvPicPr preferRelativeResize="0"/>
            <p:nvPr/>
          </p:nvPicPr>
          <p:blipFill rotWithShape="1">
            <a:blip r:embed="rId4">
              <a:alphaModFix/>
            </a:blip>
            <a:srcRect l="32192" t="31656" r="49134" b="24937"/>
            <a:stretch/>
          </p:blipFill>
          <p:spPr>
            <a:xfrm>
              <a:off x="7764327" y="3306850"/>
              <a:ext cx="1379674" cy="1803975"/>
            </a:xfrm>
            <a:prstGeom prst="rect">
              <a:avLst/>
            </a:prstGeom>
            <a:noFill/>
            <a:ln w="38100" cap="flat" cmpd="sng">
              <a:solidFill>
                <a:schemeClr val="accent4"/>
              </a:solidFill>
              <a:prstDash val="solid"/>
              <a:round/>
              <a:headEnd type="none" w="sm" len="sm"/>
              <a:tailEnd type="none" w="sm" len="sm"/>
            </a:ln>
          </p:spPr>
        </p:pic>
        <p:sp>
          <p:nvSpPr>
            <p:cNvPr id="75" name="Google Shape;75;p15"/>
            <p:cNvSpPr/>
            <p:nvPr/>
          </p:nvSpPr>
          <p:spPr>
            <a:xfrm>
              <a:off x="8763375" y="3989350"/>
              <a:ext cx="380700" cy="39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chemeClr val="lt1"/>
                </a:highlight>
              </a:endParaRPr>
            </a:p>
          </p:txBody>
        </p:sp>
        <p:sp>
          <p:nvSpPr>
            <p:cNvPr id="76" name="Google Shape;76;p15"/>
            <p:cNvSpPr/>
            <p:nvPr/>
          </p:nvSpPr>
          <p:spPr>
            <a:xfrm>
              <a:off x="7768000" y="3310525"/>
              <a:ext cx="235800" cy="12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chemeClr val="lt1"/>
                </a:highlight>
              </a:endParaRPr>
            </a:p>
          </p:txBody>
        </p:sp>
        <p:cxnSp>
          <p:nvCxnSpPr>
            <p:cNvPr id="77" name="Google Shape;77;p15"/>
            <p:cNvCxnSpPr/>
            <p:nvPr/>
          </p:nvCxnSpPr>
          <p:spPr>
            <a:xfrm>
              <a:off x="8299200" y="3951850"/>
              <a:ext cx="330000" cy="15000"/>
            </a:xfrm>
            <a:prstGeom prst="straightConnector1">
              <a:avLst/>
            </a:prstGeom>
            <a:noFill/>
            <a:ln w="38100" cap="flat" cmpd="sng">
              <a:solidFill>
                <a:schemeClr val="accent1"/>
              </a:solidFill>
              <a:prstDash val="solid"/>
              <a:round/>
              <a:headEnd type="none" w="med" len="med"/>
              <a:tailEnd type="none" w="med" len="med"/>
            </a:ln>
          </p:spPr>
        </p:cxnSp>
      </p:grpSp>
      <p:sp>
        <p:nvSpPr>
          <p:cNvPr id="2" name="Google Shape;448;p49">
            <a:extLst>
              <a:ext uri="{FF2B5EF4-FFF2-40B4-BE49-F238E27FC236}">
                <a16:creationId xmlns:a16="http://schemas.microsoft.com/office/drawing/2014/main" id="{4F1A0285-91FD-62DE-724F-0931D60B440F}"/>
              </a:ext>
            </a:extLst>
          </p:cNvPr>
          <p:cNvSpPr txBox="1"/>
          <p:nvPr/>
        </p:nvSpPr>
        <p:spPr>
          <a:xfrm>
            <a:off x="371603" y="3819300"/>
            <a:ext cx="2859900" cy="103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9B7DB8"/>
                </a:solidFill>
              </a:rPr>
              <a:t>descending neurons</a:t>
            </a:r>
            <a:endParaRPr sz="1800" b="1" dirty="0">
              <a:solidFill>
                <a:srgbClr val="9B7DB8"/>
              </a:solidFill>
            </a:endParaRPr>
          </a:p>
          <a:p>
            <a:pPr marL="0" lvl="0" indent="0" algn="l" rtl="0">
              <a:spcBef>
                <a:spcPts val="0"/>
              </a:spcBef>
              <a:spcAft>
                <a:spcPts val="0"/>
              </a:spcAft>
              <a:buNone/>
            </a:pPr>
            <a:r>
              <a:rPr lang="en" sz="1800" b="1" dirty="0">
                <a:solidFill>
                  <a:srgbClr val="2DAA57"/>
                </a:solidFill>
              </a:rPr>
              <a:t>ascending neurons</a:t>
            </a:r>
            <a:endParaRPr sz="1800" b="1" dirty="0">
              <a:solidFill>
                <a:srgbClr val="2DAA5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7">
          <a:extLst>
            <a:ext uri="{FF2B5EF4-FFF2-40B4-BE49-F238E27FC236}">
              <a16:creationId xmlns:a16="http://schemas.microsoft.com/office/drawing/2014/main" id="{D8840F4B-4B03-1A03-93A0-64B5737E4D40}"/>
            </a:ext>
          </a:extLst>
        </p:cNvPr>
        <p:cNvGrpSpPr/>
        <p:nvPr/>
      </p:nvGrpSpPr>
      <p:grpSpPr>
        <a:xfrm>
          <a:off x="0" y="0"/>
          <a:ext cx="0" cy="0"/>
          <a:chOff x="0" y="0"/>
          <a:chExt cx="0" cy="0"/>
        </a:xfrm>
      </p:grpSpPr>
      <p:sp>
        <p:nvSpPr>
          <p:cNvPr id="608" name="Google Shape;608;p72">
            <a:extLst>
              <a:ext uri="{FF2B5EF4-FFF2-40B4-BE49-F238E27FC236}">
                <a16:creationId xmlns:a16="http://schemas.microsoft.com/office/drawing/2014/main" id="{72426021-69B4-369B-612C-F0215D5DD34A}"/>
              </a:ext>
            </a:extLst>
          </p:cNvPr>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methods for interpreting the connectome</a:t>
            </a:r>
            <a:endParaRPr sz="1800" b="0" i="0" u="none" strike="noStrike" cap="none">
              <a:solidFill>
                <a:schemeClr val="dk1"/>
              </a:solidFill>
              <a:latin typeface="Arial"/>
              <a:ea typeface="Arial"/>
              <a:cs typeface="Arial"/>
              <a:sym typeface="Arial"/>
            </a:endParaRPr>
          </a:p>
        </p:txBody>
      </p:sp>
      <p:pic>
        <p:nvPicPr>
          <p:cNvPr id="609" name="Google Shape;609;p72">
            <a:extLst>
              <a:ext uri="{FF2B5EF4-FFF2-40B4-BE49-F238E27FC236}">
                <a16:creationId xmlns:a16="http://schemas.microsoft.com/office/drawing/2014/main" id="{53007694-4040-3E3B-CDC1-5C13F8A0CFD2}"/>
              </a:ext>
            </a:extLst>
          </p:cNvPr>
          <p:cNvPicPr preferRelativeResize="0"/>
          <p:nvPr/>
        </p:nvPicPr>
        <p:blipFill rotWithShape="1">
          <a:blip r:embed="rId3">
            <a:alphaModFix/>
          </a:blip>
          <a:srcRect/>
          <a:stretch/>
        </p:blipFill>
        <p:spPr>
          <a:xfrm>
            <a:off x="546410" y="924710"/>
            <a:ext cx="7772401" cy="3558251"/>
          </a:xfrm>
          <a:prstGeom prst="rect">
            <a:avLst/>
          </a:prstGeom>
          <a:noFill/>
          <a:ln>
            <a:noFill/>
          </a:ln>
        </p:spPr>
      </p:pic>
    </p:spTree>
    <p:extLst>
      <p:ext uri="{BB962C8B-B14F-4D97-AF65-F5344CB8AC3E}">
        <p14:creationId xmlns:p14="http://schemas.microsoft.com/office/powerpoint/2010/main" val="881982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a:extLst>
            <a:ext uri="{FF2B5EF4-FFF2-40B4-BE49-F238E27FC236}">
              <a16:creationId xmlns:a16="http://schemas.microsoft.com/office/drawing/2014/main" id="{3E19D855-344D-4BAE-43A1-1A95A2B3E0AC}"/>
            </a:ext>
          </a:extLst>
        </p:cNvPr>
        <p:cNvGrpSpPr/>
        <p:nvPr/>
      </p:nvGrpSpPr>
      <p:grpSpPr>
        <a:xfrm>
          <a:off x="0" y="0"/>
          <a:ext cx="0" cy="0"/>
          <a:chOff x="0" y="0"/>
          <a:chExt cx="0" cy="0"/>
        </a:xfrm>
      </p:grpSpPr>
      <p:pic>
        <p:nvPicPr>
          <p:cNvPr id="339" name="Google Shape;339;p38">
            <a:extLst>
              <a:ext uri="{FF2B5EF4-FFF2-40B4-BE49-F238E27FC236}">
                <a16:creationId xmlns:a16="http://schemas.microsoft.com/office/drawing/2014/main" id="{1D80CECE-F3C5-B56A-9C36-9EF75F22C7FB}"/>
              </a:ext>
            </a:extLst>
          </p:cNvPr>
          <p:cNvPicPr preferRelativeResize="0"/>
          <p:nvPr/>
        </p:nvPicPr>
        <p:blipFill rotWithShape="1">
          <a:blip r:embed="rId3">
            <a:alphaModFix/>
          </a:blip>
          <a:srcRect/>
          <a:stretch/>
        </p:blipFill>
        <p:spPr>
          <a:xfrm rot="2700000">
            <a:off x="2521367" y="345415"/>
            <a:ext cx="4101266" cy="4319999"/>
          </a:xfrm>
          <a:prstGeom prst="rect">
            <a:avLst/>
          </a:prstGeom>
          <a:noFill/>
          <a:ln>
            <a:noFill/>
          </a:ln>
        </p:spPr>
      </p:pic>
      <p:pic>
        <p:nvPicPr>
          <p:cNvPr id="340" name="Google Shape;340;p38">
            <a:extLst>
              <a:ext uri="{FF2B5EF4-FFF2-40B4-BE49-F238E27FC236}">
                <a16:creationId xmlns:a16="http://schemas.microsoft.com/office/drawing/2014/main" id="{6BCB6FCB-1337-13C6-AD9E-8F1E1C9F1AA5}"/>
              </a:ext>
            </a:extLst>
          </p:cNvPr>
          <p:cNvPicPr preferRelativeResize="0"/>
          <p:nvPr/>
        </p:nvPicPr>
        <p:blipFill rotWithShape="1">
          <a:blip r:embed="rId4">
            <a:alphaModFix/>
          </a:blip>
          <a:srcRect/>
          <a:stretch/>
        </p:blipFill>
        <p:spPr>
          <a:xfrm rot="2700000">
            <a:off x="5181834" y="876280"/>
            <a:ext cx="993180" cy="993180"/>
          </a:xfrm>
          <a:prstGeom prst="rect">
            <a:avLst/>
          </a:prstGeom>
          <a:noFill/>
          <a:ln>
            <a:noFill/>
          </a:ln>
        </p:spPr>
      </p:pic>
      <p:pic>
        <p:nvPicPr>
          <p:cNvPr id="341" name="Google Shape;341;p38">
            <a:extLst>
              <a:ext uri="{FF2B5EF4-FFF2-40B4-BE49-F238E27FC236}">
                <a16:creationId xmlns:a16="http://schemas.microsoft.com/office/drawing/2014/main" id="{1ADBB7DD-23DC-A992-7E9A-68EDDB7EA6AE}"/>
              </a:ext>
            </a:extLst>
          </p:cNvPr>
          <p:cNvPicPr preferRelativeResize="0"/>
          <p:nvPr/>
        </p:nvPicPr>
        <p:blipFill rotWithShape="1">
          <a:blip r:embed="rId5">
            <a:alphaModFix/>
          </a:blip>
          <a:srcRect/>
          <a:stretch/>
        </p:blipFill>
        <p:spPr>
          <a:xfrm rot="2700000">
            <a:off x="4814255" y="1512100"/>
            <a:ext cx="738753" cy="738753"/>
          </a:xfrm>
          <a:prstGeom prst="rect">
            <a:avLst/>
          </a:prstGeom>
          <a:noFill/>
          <a:ln>
            <a:noFill/>
          </a:ln>
        </p:spPr>
      </p:pic>
      <p:sp>
        <p:nvSpPr>
          <p:cNvPr id="342" name="Google Shape;342;p38">
            <a:extLst>
              <a:ext uri="{FF2B5EF4-FFF2-40B4-BE49-F238E27FC236}">
                <a16:creationId xmlns:a16="http://schemas.microsoft.com/office/drawing/2014/main" id="{EBEB2FB0-2B18-FCF3-F9F5-F70298185D99}"/>
              </a:ext>
            </a:extLst>
          </p:cNvPr>
          <p:cNvSpPr/>
          <p:nvPr/>
        </p:nvSpPr>
        <p:spPr>
          <a:xfrm>
            <a:off x="4457700" y="2457450"/>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43" name="Google Shape;343;p38">
            <a:extLst>
              <a:ext uri="{FF2B5EF4-FFF2-40B4-BE49-F238E27FC236}">
                <a16:creationId xmlns:a16="http://schemas.microsoft.com/office/drawing/2014/main" id="{9D0F8B5C-F7CF-8F55-393D-3D8A8E903FF0}"/>
              </a:ext>
            </a:extLst>
          </p:cNvPr>
          <p:cNvSpPr txBox="1"/>
          <p:nvPr/>
        </p:nvSpPr>
        <p:spPr>
          <a:xfrm>
            <a:off x="1878232" y="35345"/>
            <a:ext cx="1789200" cy="1593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antenna</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10</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3264</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olfaction, vibration, deflection,</a:t>
            </a:r>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thermosensation</a:t>
            </a:r>
            <a:endParaRPr sz="1200" b="0" i="0" u="none" strike="noStrike" cap="none">
              <a:solidFill>
                <a:srgbClr val="50505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hygrosensation</a:t>
            </a:r>
            <a:endParaRPr sz="1200" b="0" i="0" u="none" strike="noStrike" cap="none">
              <a:solidFill>
                <a:srgbClr val="505050"/>
              </a:solidFill>
              <a:latin typeface="Arial"/>
              <a:ea typeface="Arial"/>
              <a:cs typeface="Arial"/>
              <a:sym typeface="Arial"/>
            </a:endParaRPr>
          </a:p>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44" name="Google Shape;344;p38">
            <a:extLst>
              <a:ext uri="{FF2B5EF4-FFF2-40B4-BE49-F238E27FC236}">
                <a16:creationId xmlns:a16="http://schemas.microsoft.com/office/drawing/2014/main" id="{A0E75B75-498F-9D07-9183-A19FAC0B8FA6}"/>
              </a:ext>
            </a:extLst>
          </p:cNvPr>
          <p:cNvSpPr txBox="1"/>
          <p:nvPr/>
        </p:nvSpPr>
        <p:spPr>
          <a:xfrm>
            <a:off x="6495577" y="2879591"/>
            <a:ext cx="2299200" cy="1408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legs (front, middle, hind)</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396</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3678</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proprioception, </a:t>
            </a:r>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vibration, tactile, nociception, gustation</a:t>
            </a:r>
            <a:endParaRPr/>
          </a:p>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45" name="Google Shape;345;p38">
            <a:extLst>
              <a:ext uri="{FF2B5EF4-FFF2-40B4-BE49-F238E27FC236}">
                <a16:creationId xmlns:a16="http://schemas.microsoft.com/office/drawing/2014/main" id="{AA24F57F-B168-8E9B-EB7D-64D93EC622CE}"/>
              </a:ext>
            </a:extLst>
          </p:cNvPr>
          <p:cNvSpPr txBox="1"/>
          <p:nvPr/>
        </p:nvSpPr>
        <p:spPr>
          <a:xfrm>
            <a:off x="4465645" y="3814468"/>
            <a:ext cx="31398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dirty="0">
                <a:solidFill>
                  <a:schemeClr val="dk1"/>
                </a:solidFill>
                <a:latin typeface="Arial"/>
                <a:ea typeface="Arial"/>
                <a:cs typeface="Arial"/>
                <a:sym typeface="Arial"/>
              </a:rPr>
              <a:t>halteres</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motor: </a:t>
            </a:r>
            <a:r>
              <a:rPr lang="en" sz="1200" b="0" i="0" u="none" strike="noStrike" cap="none" dirty="0">
                <a:solidFill>
                  <a:srgbClr val="505050"/>
                </a:solidFill>
                <a:latin typeface="Arial"/>
                <a:ea typeface="Arial"/>
                <a:cs typeface="Arial"/>
                <a:sym typeface="Arial"/>
              </a:rPr>
              <a:t>16 (pivot, power)</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sensory: </a:t>
            </a:r>
            <a:r>
              <a:rPr lang="en" sz="1200" b="0" i="0" u="none" strike="noStrike" cap="none" dirty="0">
                <a:solidFill>
                  <a:srgbClr val="505050"/>
                </a:solidFill>
                <a:latin typeface="Arial"/>
                <a:ea typeface="Arial"/>
                <a:cs typeface="Arial"/>
                <a:sym typeface="Arial"/>
              </a:rPr>
              <a:t>636</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modalities: </a:t>
            </a:r>
            <a:r>
              <a:rPr lang="en" sz="1200" b="0" i="0" u="none" strike="noStrike" cap="none" dirty="0">
                <a:solidFill>
                  <a:srgbClr val="505050"/>
                </a:solidFill>
                <a:latin typeface="Arial"/>
                <a:ea typeface="Arial"/>
                <a:cs typeface="Arial"/>
                <a:sym typeface="Arial"/>
              </a:rPr>
              <a:t>proprioception, respiration,</a:t>
            </a:r>
            <a:endParaRPr dirty="0"/>
          </a:p>
        </p:txBody>
      </p:sp>
      <p:sp>
        <p:nvSpPr>
          <p:cNvPr id="346" name="Google Shape;346;p38">
            <a:extLst>
              <a:ext uri="{FF2B5EF4-FFF2-40B4-BE49-F238E27FC236}">
                <a16:creationId xmlns:a16="http://schemas.microsoft.com/office/drawing/2014/main" id="{2AB4F71C-1A1A-40C1-09A4-B0D0C9BB55A6}"/>
              </a:ext>
            </a:extLst>
          </p:cNvPr>
          <p:cNvSpPr txBox="1"/>
          <p:nvPr/>
        </p:nvSpPr>
        <p:spPr>
          <a:xfrm>
            <a:off x="228600" y="3739359"/>
            <a:ext cx="31398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dirty="0">
                <a:solidFill>
                  <a:schemeClr val="dk1"/>
                </a:solidFill>
                <a:latin typeface="Arial"/>
                <a:ea typeface="Arial"/>
                <a:cs typeface="Arial"/>
                <a:sym typeface="Arial"/>
              </a:rPr>
              <a:t>wings</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motor: </a:t>
            </a:r>
            <a:r>
              <a:rPr lang="en" sz="1200" b="0" i="0" u="none" strike="noStrike" cap="none" dirty="0">
                <a:solidFill>
                  <a:srgbClr val="505050"/>
                </a:solidFill>
                <a:latin typeface="Arial"/>
                <a:ea typeface="Arial"/>
                <a:cs typeface="Arial"/>
                <a:sym typeface="Arial"/>
              </a:rPr>
              <a:t>82 (pivot, power, resonance)</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sensory: </a:t>
            </a:r>
            <a:r>
              <a:rPr lang="en" sz="1200" b="0" i="0" u="none" strike="noStrike" cap="none" dirty="0">
                <a:solidFill>
                  <a:srgbClr val="505050"/>
                </a:solidFill>
                <a:latin typeface="Arial"/>
                <a:ea typeface="Arial"/>
                <a:cs typeface="Arial"/>
                <a:sym typeface="Arial"/>
              </a:rPr>
              <a:t>989</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modalities: </a:t>
            </a:r>
            <a:r>
              <a:rPr lang="en" sz="1200" b="0" i="0" u="none" strike="noStrike" cap="none" dirty="0">
                <a:solidFill>
                  <a:srgbClr val="505050"/>
                </a:solidFill>
                <a:latin typeface="Arial"/>
                <a:ea typeface="Arial"/>
                <a:cs typeface="Arial"/>
                <a:sym typeface="Arial"/>
              </a:rPr>
              <a:t>proprioception, </a:t>
            </a:r>
            <a:endParaRPr dirty="0"/>
          </a:p>
          <a:p>
            <a:pPr marL="0" marR="0" lvl="0" indent="0" algn="ctr" rtl="0">
              <a:lnSpc>
                <a:spcPct val="100000"/>
              </a:lnSpc>
              <a:spcBef>
                <a:spcPts val="0"/>
              </a:spcBef>
              <a:spcAft>
                <a:spcPts val="0"/>
              </a:spcAft>
              <a:buNone/>
            </a:pPr>
            <a:r>
              <a:rPr lang="en" sz="1200" b="0" i="0" u="none" strike="noStrike" cap="none" dirty="0">
                <a:solidFill>
                  <a:srgbClr val="505050"/>
                </a:solidFill>
                <a:latin typeface="Arial"/>
                <a:ea typeface="Arial"/>
                <a:cs typeface="Arial"/>
                <a:sym typeface="Arial"/>
              </a:rPr>
              <a:t>vibration, tactile, nociception, gustation</a:t>
            </a:r>
            <a:endParaRPr dirty="0"/>
          </a:p>
        </p:txBody>
      </p:sp>
      <p:sp>
        <p:nvSpPr>
          <p:cNvPr id="347" name="Google Shape;347;p38">
            <a:extLst>
              <a:ext uri="{FF2B5EF4-FFF2-40B4-BE49-F238E27FC236}">
                <a16:creationId xmlns:a16="http://schemas.microsoft.com/office/drawing/2014/main" id="{5F3EFA10-A276-BA75-DEF2-8E3467740FD8}"/>
              </a:ext>
            </a:extLst>
          </p:cNvPr>
          <p:cNvSpPr txBox="1"/>
          <p:nvPr/>
        </p:nvSpPr>
        <p:spPr>
          <a:xfrm>
            <a:off x="5749605" y="43935"/>
            <a:ext cx="31398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proboscis</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58 (moving, ingesting)</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58</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gustation, tactile</a:t>
            </a:r>
            <a:endParaRPr/>
          </a:p>
        </p:txBody>
      </p:sp>
      <p:sp>
        <p:nvSpPr>
          <p:cNvPr id="348" name="Google Shape;348;p38">
            <a:extLst>
              <a:ext uri="{FF2B5EF4-FFF2-40B4-BE49-F238E27FC236}">
                <a16:creationId xmlns:a16="http://schemas.microsoft.com/office/drawing/2014/main" id="{C2CF6AE2-ECF9-1BC0-175D-9053F2E97A31}"/>
              </a:ext>
            </a:extLst>
          </p:cNvPr>
          <p:cNvSpPr txBox="1"/>
          <p:nvPr/>
        </p:nvSpPr>
        <p:spPr>
          <a:xfrm>
            <a:off x="6819714" y="1481092"/>
            <a:ext cx="21339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eye</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4 </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1,110</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chromatic vision, achromatic vision, UV, polarised</a:t>
            </a:r>
            <a:endParaRPr/>
          </a:p>
        </p:txBody>
      </p:sp>
      <p:sp>
        <p:nvSpPr>
          <p:cNvPr id="349" name="Google Shape;349;p38">
            <a:extLst>
              <a:ext uri="{FF2B5EF4-FFF2-40B4-BE49-F238E27FC236}">
                <a16:creationId xmlns:a16="http://schemas.microsoft.com/office/drawing/2014/main" id="{7D4A23C3-38F4-045E-6F4F-95B6A01F381C}"/>
              </a:ext>
            </a:extLst>
          </p:cNvPr>
          <p:cNvSpPr txBox="1"/>
          <p:nvPr/>
        </p:nvSpPr>
        <p:spPr>
          <a:xfrm>
            <a:off x="264606" y="1953005"/>
            <a:ext cx="2414700" cy="15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abdomen</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195 (mating, movement, defecation, breathing, GI)</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endocrine: </a:t>
            </a:r>
            <a:r>
              <a:rPr lang="en" sz="1200" b="0" i="0" u="none" strike="noStrike" cap="none">
                <a:solidFill>
                  <a:srgbClr val="505050"/>
                </a:solidFill>
                <a:latin typeface="Arial"/>
                <a:ea typeface="Arial"/>
                <a:cs typeface="Arial"/>
                <a:sym typeface="Arial"/>
              </a:rPr>
              <a:t>34</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1008</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proprioception, </a:t>
            </a:r>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vibration, tactile, nociception, gustation</a:t>
            </a:r>
            <a:endParaRPr/>
          </a:p>
        </p:txBody>
      </p:sp>
      <p:sp>
        <p:nvSpPr>
          <p:cNvPr id="350" name="Google Shape;350;p38">
            <a:extLst>
              <a:ext uri="{FF2B5EF4-FFF2-40B4-BE49-F238E27FC236}">
                <a16:creationId xmlns:a16="http://schemas.microsoft.com/office/drawing/2014/main" id="{6D739807-2E46-8841-3E42-CA621EEE488B}"/>
              </a:ext>
            </a:extLst>
          </p:cNvPr>
          <p:cNvSpPr txBox="1"/>
          <p:nvPr/>
        </p:nvSpPr>
        <p:spPr>
          <a:xfrm>
            <a:off x="-85088" y="278750"/>
            <a:ext cx="20520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other: </a:t>
            </a:r>
            <a:r>
              <a:rPr lang="en" sz="1200" b="1" i="0" u="none" strike="noStrike" cap="none">
                <a:solidFill>
                  <a:schemeClr val="dk2"/>
                </a:solidFill>
                <a:latin typeface="Arial"/>
                <a:ea typeface="Arial"/>
                <a:cs typeface="Arial"/>
                <a:sym typeface="Arial"/>
              </a:rPr>
              <a:t>retrocerebral complex,</a:t>
            </a:r>
            <a:r>
              <a:rPr lang="en" sz="1200" b="0" i="0" u="none" strike="noStrike" cap="none">
                <a:solidFill>
                  <a:schemeClr val="dk2"/>
                </a:solidFill>
                <a:latin typeface="Arial"/>
                <a:ea typeface="Arial"/>
                <a:cs typeface="Arial"/>
                <a:sym typeface="Arial"/>
              </a:rPr>
              <a:t> neurohemal organ, heart, crop</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endocrine: </a:t>
            </a:r>
            <a:r>
              <a:rPr lang="en" sz="1200" b="0" i="0" u="none" strike="noStrike" cap="none">
                <a:solidFill>
                  <a:srgbClr val="505050"/>
                </a:solidFill>
                <a:latin typeface="Arial"/>
                <a:ea typeface="Arial"/>
                <a:cs typeface="Arial"/>
                <a:sym typeface="Arial"/>
              </a:rPr>
              <a:t>~90 (systemic hormones, internal organs)</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~90</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unknown</a:t>
            </a:r>
            <a:endParaRPr/>
          </a:p>
        </p:txBody>
      </p:sp>
      <p:cxnSp>
        <p:nvCxnSpPr>
          <p:cNvPr id="351" name="Google Shape;351;p38">
            <a:extLst>
              <a:ext uri="{FF2B5EF4-FFF2-40B4-BE49-F238E27FC236}">
                <a16:creationId xmlns:a16="http://schemas.microsoft.com/office/drawing/2014/main" id="{8BF45362-6242-998F-7B1A-3BF2988E658D}"/>
              </a:ext>
            </a:extLst>
          </p:cNvPr>
          <p:cNvCxnSpPr/>
          <p:nvPr/>
        </p:nvCxnSpPr>
        <p:spPr>
          <a:xfrm>
            <a:off x="3582686" y="159023"/>
            <a:ext cx="2126700" cy="0"/>
          </a:xfrm>
          <a:prstGeom prst="straightConnector1">
            <a:avLst/>
          </a:prstGeom>
          <a:noFill/>
          <a:ln w="19050" cap="flat" cmpd="sng">
            <a:solidFill>
              <a:schemeClr val="dk1"/>
            </a:solidFill>
            <a:prstDash val="solid"/>
            <a:round/>
            <a:headEnd type="none" w="sm" len="sm"/>
            <a:tailEnd type="none" w="sm" len="sm"/>
          </a:ln>
        </p:spPr>
      </p:cxnSp>
      <p:cxnSp>
        <p:nvCxnSpPr>
          <p:cNvPr id="352" name="Google Shape;352;p38">
            <a:extLst>
              <a:ext uri="{FF2B5EF4-FFF2-40B4-BE49-F238E27FC236}">
                <a16:creationId xmlns:a16="http://schemas.microsoft.com/office/drawing/2014/main" id="{FE8A014E-7A8E-F5D2-42FE-F8E0D2E18914}"/>
              </a:ext>
            </a:extLst>
          </p:cNvPr>
          <p:cNvCxnSpPr/>
          <p:nvPr/>
        </p:nvCxnSpPr>
        <p:spPr>
          <a:xfrm rot="10800000">
            <a:off x="5709535" y="158992"/>
            <a:ext cx="0" cy="675300"/>
          </a:xfrm>
          <a:prstGeom prst="straightConnector1">
            <a:avLst/>
          </a:prstGeom>
          <a:noFill/>
          <a:ln w="19050" cap="flat" cmpd="sng">
            <a:solidFill>
              <a:srgbClr val="3F3F3F"/>
            </a:solidFill>
            <a:prstDash val="solid"/>
            <a:round/>
            <a:headEnd type="none" w="sm" len="sm"/>
            <a:tailEnd type="none" w="sm" len="sm"/>
          </a:ln>
        </p:spPr>
      </p:cxnSp>
      <p:cxnSp>
        <p:nvCxnSpPr>
          <p:cNvPr id="353" name="Google Shape;353;p38">
            <a:extLst>
              <a:ext uri="{FF2B5EF4-FFF2-40B4-BE49-F238E27FC236}">
                <a16:creationId xmlns:a16="http://schemas.microsoft.com/office/drawing/2014/main" id="{05BD2618-DF05-CBA4-4B49-A4B5706D3DCF}"/>
              </a:ext>
            </a:extLst>
          </p:cNvPr>
          <p:cNvCxnSpPr/>
          <p:nvPr/>
        </p:nvCxnSpPr>
        <p:spPr>
          <a:xfrm rot="10800000">
            <a:off x="5959565" y="166442"/>
            <a:ext cx="0" cy="659700"/>
          </a:xfrm>
          <a:prstGeom prst="straightConnector1">
            <a:avLst/>
          </a:prstGeom>
          <a:noFill/>
          <a:ln w="19050" cap="flat" cmpd="sng">
            <a:solidFill>
              <a:schemeClr val="dk1"/>
            </a:solidFill>
            <a:prstDash val="solid"/>
            <a:round/>
            <a:headEnd type="none" w="sm" len="sm"/>
            <a:tailEnd type="none" w="sm" len="sm"/>
          </a:ln>
        </p:spPr>
      </p:cxnSp>
      <p:cxnSp>
        <p:nvCxnSpPr>
          <p:cNvPr id="354" name="Google Shape;354;p38">
            <a:extLst>
              <a:ext uri="{FF2B5EF4-FFF2-40B4-BE49-F238E27FC236}">
                <a16:creationId xmlns:a16="http://schemas.microsoft.com/office/drawing/2014/main" id="{2F820775-0785-21F7-64AC-43EEA92942C4}"/>
              </a:ext>
            </a:extLst>
          </p:cNvPr>
          <p:cNvCxnSpPr/>
          <p:nvPr/>
        </p:nvCxnSpPr>
        <p:spPr>
          <a:xfrm>
            <a:off x="5959565" y="166385"/>
            <a:ext cx="937500" cy="0"/>
          </a:xfrm>
          <a:prstGeom prst="straightConnector1">
            <a:avLst/>
          </a:prstGeom>
          <a:noFill/>
          <a:ln w="19050" cap="flat" cmpd="sng">
            <a:solidFill>
              <a:srgbClr val="3F3F3F"/>
            </a:solidFill>
            <a:prstDash val="solid"/>
            <a:round/>
            <a:headEnd type="none" w="sm" len="sm"/>
            <a:tailEnd type="none" w="sm" len="sm"/>
          </a:ln>
        </p:spPr>
      </p:cxnSp>
      <p:cxnSp>
        <p:nvCxnSpPr>
          <p:cNvPr id="355" name="Google Shape;355;p38">
            <a:extLst>
              <a:ext uri="{FF2B5EF4-FFF2-40B4-BE49-F238E27FC236}">
                <a16:creationId xmlns:a16="http://schemas.microsoft.com/office/drawing/2014/main" id="{3659DCB1-6C13-36D6-AF68-638AC3C8403C}"/>
              </a:ext>
            </a:extLst>
          </p:cNvPr>
          <p:cNvCxnSpPr/>
          <p:nvPr/>
        </p:nvCxnSpPr>
        <p:spPr>
          <a:xfrm>
            <a:off x="6158329" y="1628089"/>
            <a:ext cx="1486800" cy="0"/>
          </a:xfrm>
          <a:prstGeom prst="straightConnector1">
            <a:avLst/>
          </a:prstGeom>
          <a:noFill/>
          <a:ln w="19050" cap="flat" cmpd="sng">
            <a:solidFill>
              <a:schemeClr val="dk1"/>
            </a:solidFill>
            <a:prstDash val="solid"/>
            <a:round/>
            <a:headEnd type="none" w="sm" len="sm"/>
            <a:tailEnd type="none" w="sm" len="sm"/>
          </a:ln>
        </p:spPr>
      </p:cxnSp>
      <p:cxnSp>
        <p:nvCxnSpPr>
          <p:cNvPr id="356" name="Google Shape;356;p38">
            <a:extLst>
              <a:ext uri="{FF2B5EF4-FFF2-40B4-BE49-F238E27FC236}">
                <a16:creationId xmlns:a16="http://schemas.microsoft.com/office/drawing/2014/main" id="{51DD9BCA-3109-7737-3B52-B90AFC372147}"/>
              </a:ext>
            </a:extLst>
          </p:cNvPr>
          <p:cNvCxnSpPr/>
          <p:nvPr/>
        </p:nvCxnSpPr>
        <p:spPr>
          <a:xfrm>
            <a:off x="6158329" y="3026876"/>
            <a:ext cx="544200" cy="0"/>
          </a:xfrm>
          <a:prstGeom prst="straightConnector1">
            <a:avLst/>
          </a:prstGeom>
          <a:noFill/>
          <a:ln w="19050" cap="flat" cmpd="sng">
            <a:solidFill>
              <a:schemeClr val="dk1"/>
            </a:solidFill>
            <a:prstDash val="solid"/>
            <a:round/>
            <a:headEnd type="none" w="sm" len="sm"/>
            <a:tailEnd type="none" w="sm" len="sm"/>
          </a:ln>
        </p:spPr>
      </p:cxnSp>
      <p:cxnSp>
        <p:nvCxnSpPr>
          <p:cNvPr id="357" name="Google Shape;357;p38">
            <a:extLst>
              <a:ext uri="{FF2B5EF4-FFF2-40B4-BE49-F238E27FC236}">
                <a16:creationId xmlns:a16="http://schemas.microsoft.com/office/drawing/2014/main" id="{0E6CDB89-1DD3-FBD5-3312-1559EE2FDE1C}"/>
              </a:ext>
            </a:extLst>
          </p:cNvPr>
          <p:cNvCxnSpPr/>
          <p:nvPr/>
        </p:nvCxnSpPr>
        <p:spPr>
          <a:xfrm>
            <a:off x="5023670" y="2879591"/>
            <a:ext cx="0" cy="1408200"/>
          </a:xfrm>
          <a:prstGeom prst="straightConnector1">
            <a:avLst/>
          </a:prstGeom>
          <a:noFill/>
          <a:ln w="19050" cap="flat" cmpd="sng">
            <a:solidFill>
              <a:schemeClr val="dk1"/>
            </a:solidFill>
            <a:prstDash val="solid"/>
            <a:round/>
            <a:headEnd type="none" w="sm" len="sm"/>
            <a:tailEnd type="none" w="sm" len="sm"/>
          </a:ln>
        </p:spPr>
      </p:cxnSp>
      <p:cxnSp>
        <p:nvCxnSpPr>
          <p:cNvPr id="358" name="Google Shape;358;p38">
            <a:extLst>
              <a:ext uri="{FF2B5EF4-FFF2-40B4-BE49-F238E27FC236}">
                <a16:creationId xmlns:a16="http://schemas.microsoft.com/office/drawing/2014/main" id="{D52BBEC0-7C55-84EF-85B2-86EE202892C8}"/>
              </a:ext>
            </a:extLst>
          </p:cNvPr>
          <p:cNvCxnSpPr/>
          <p:nvPr/>
        </p:nvCxnSpPr>
        <p:spPr>
          <a:xfrm rot="10800000">
            <a:off x="2118045" y="3866280"/>
            <a:ext cx="1138200" cy="0"/>
          </a:xfrm>
          <a:prstGeom prst="straightConnector1">
            <a:avLst/>
          </a:prstGeom>
          <a:noFill/>
          <a:ln w="19050" cap="flat" cmpd="sng">
            <a:solidFill>
              <a:schemeClr val="dk1"/>
            </a:solidFill>
            <a:prstDash val="solid"/>
            <a:round/>
            <a:headEnd type="none" w="sm" len="sm"/>
            <a:tailEnd type="none" w="sm" len="sm"/>
          </a:ln>
        </p:spPr>
      </p:cxnSp>
      <p:cxnSp>
        <p:nvCxnSpPr>
          <p:cNvPr id="359" name="Google Shape;359;p38">
            <a:extLst>
              <a:ext uri="{FF2B5EF4-FFF2-40B4-BE49-F238E27FC236}">
                <a16:creationId xmlns:a16="http://schemas.microsoft.com/office/drawing/2014/main" id="{C5F4B8D6-B0A4-5EF4-923E-CFC1DEABF13A}"/>
              </a:ext>
            </a:extLst>
          </p:cNvPr>
          <p:cNvCxnSpPr/>
          <p:nvPr/>
        </p:nvCxnSpPr>
        <p:spPr>
          <a:xfrm>
            <a:off x="1966793" y="3395530"/>
            <a:ext cx="1289400" cy="0"/>
          </a:xfrm>
          <a:prstGeom prst="straightConnector1">
            <a:avLst/>
          </a:prstGeom>
          <a:noFill/>
          <a:ln w="19050" cap="flat" cmpd="sng">
            <a:solidFill>
              <a:schemeClr val="dk1"/>
            </a:solidFill>
            <a:prstDash val="solid"/>
            <a:round/>
            <a:headEnd type="none" w="sm" len="sm"/>
            <a:tailEnd type="none" w="sm" len="sm"/>
          </a:ln>
        </p:spPr>
      </p:cxnSp>
      <p:sp>
        <p:nvSpPr>
          <p:cNvPr id="2" name="Google Shape;229;p27">
            <a:extLst>
              <a:ext uri="{FF2B5EF4-FFF2-40B4-BE49-F238E27FC236}">
                <a16:creationId xmlns:a16="http://schemas.microsoft.com/office/drawing/2014/main" id="{09A068D4-34ED-93B1-E780-8C5826CCE888}"/>
              </a:ext>
            </a:extLst>
          </p:cNvPr>
          <p:cNvSpPr txBox="1"/>
          <p:nvPr/>
        </p:nvSpPr>
        <p:spPr>
          <a:xfrm>
            <a:off x="42146" y="4840863"/>
            <a:ext cx="957734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200" b="1" i="0" u="none" strike="noStrike" cap="none" dirty="0">
                <a:solidFill>
                  <a:schemeClr val="tx1"/>
                </a:solidFill>
                <a:latin typeface="Arial"/>
                <a:ea typeface="Arial"/>
                <a:cs typeface="Arial"/>
                <a:sym typeface="Arial"/>
              </a:rPr>
              <a:t>Anthony Azevedo</a:t>
            </a:r>
            <a:r>
              <a:rPr lang="en-GB" sz="1200" b="1" dirty="0">
                <a:solidFill>
                  <a:schemeClr val="tx1"/>
                </a:solidFill>
              </a:rPr>
              <a:t>, Helen Yang, Meet </a:t>
            </a:r>
            <a:r>
              <a:rPr lang="en-GB" sz="1200" b="1" dirty="0" err="1">
                <a:solidFill>
                  <a:schemeClr val="tx1"/>
                </a:solidFill>
              </a:rPr>
              <a:t>Zandawala</a:t>
            </a:r>
            <a:r>
              <a:rPr lang="en-GB" sz="1200" b="1" dirty="0">
                <a:solidFill>
                  <a:schemeClr val="tx1"/>
                </a:solidFill>
              </a:rPr>
              <a:t>, Stefanie Hampel, Andrew Seeds, Serene Dhawan, Sweta Agrawal, + more </a:t>
            </a:r>
            <a:endParaRPr lang="en-GB" sz="1200" b="1"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352888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3" name="Google Shape;383;p41" title="figure2E.png"/>
          <p:cNvPicPr preferRelativeResize="0"/>
          <p:nvPr/>
        </p:nvPicPr>
        <p:blipFill rotWithShape="1">
          <a:blip r:embed="rId3">
            <a:alphaModFix/>
          </a:blip>
          <a:srcRect/>
          <a:stretch/>
        </p:blipFill>
        <p:spPr>
          <a:xfrm>
            <a:off x="1248506" y="915732"/>
            <a:ext cx="6427827" cy="4061326"/>
          </a:xfrm>
          <a:prstGeom prst="rect">
            <a:avLst/>
          </a:prstGeom>
          <a:noFill/>
          <a:ln>
            <a:noFill/>
          </a:ln>
        </p:spPr>
      </p:pic>
      <p:sp>
        <p:nvSpPr>
          <p:cNvPr id="2" name="Google Shape;424;p46">
            <a:extLst>
              <a:ext uri="{FF2B5EF4-FFF2-40B4-BE49-F238E27FC236}">
                <a16:creationId xmlns:a16="http://schemas.microsoft.com/office/drawing/2014/main" id="{FE8029DB-6C1A-88A7-3283-F5639CA53025}"/>
              </a:ext>
            </a:extLst>
          </p:cNvPr>
          <p:cNvSpPr txBox="1"/>
          <p:nvPr/>
        </p:nvSpPr>
        <p:spPr>
          <a:xfrm>
            <a:off x="115250" y="118524"/>
            <a:ext cx="8853000" cy="914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sensors mainly influence effectors of the same body part </a:t>
            </a:r>
          </a:p>
          <a:p>
            <a:pPr marL="0" lvl="0" indent="0" algn="l" rtl="0">
              <a:spcBef>
                <a:spcPts val="0"/>
              </a:spcBef>
              <a:spcAft>
                <a:spcPts val="0"/>
              </a:spcAft>
              <a:buNone/>
            </a:pPr>
            <a:r>
              <a:rPr lang="en" sz="1800" dirty="0">
                <a:solidFill>
                  <a:schemeClr val="dk1"/>
                </a:solidFill>
              </a:rPr>
              <a:t>but there is also long-range influence</a:t>
            </a:r>
            <a:endParaRPr sz="1800"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3">
          <a:extLst>
            <a:ext uri="{FF2B5EF4-FFF2-40B4-BE49-F238E27FC236}">
              <a16:creationId xmlns:a16="http://schemas.microsoft.com/office/drawing/2014/main" id="{F01D7A0A-DBAA-7C7C-80DC-0EB856AD0E38}"/>
            </a:ext>
          </a:extLst>
        </p:cNvPr>
        <p:cNvGrpSpPr/>
        <p:nvPr/>
      </p:nvGrpSpPr>
      <p:grpSpPr>
        <a:xfrm>
          <a:off x="0" y="0"/>
          <a:ext cx="0" cy="0"/>
          <a:chOff x="0" y="0"/>
          <a:chExt cx="0" cy="0"/>
        </a:xfrm>
      </p:grpSpPr>
      <p:sp>
        <p:nvSpPr>
          <p:cNvPr id="424" name="Google Shape;424;p46">
            <a:extLst>
              <a:ext uri="{FF2B5EF4-FFF2-40B4-BE49-F238E27FC236}">
                <a16:creationId xmlns:a16="http://schemas.microsoft.com/office/drawing/2014/main" id="{8C0FA41C-535A-73F5-858E-7E0378C6B165}"/>
              </a:ext>
            </a:extLst>
          </p:cNvPr>
          <p:cNvSpPr txBox="1"/>
          <p:nvPr/>
        </p:nvSpPr>
        <p:spPr>
          <a:xfrm>
            <a:off x="115250" y="118524"/>
            <a:ext cx="8853000" cy="914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sensors mainly influence effectors of the same body part </a:t>
            </a:r>
          </a:p>
          <a:p>
            <a:pPr marL="0" lvl="0" indent="0" algn="l" rtl="0">
              <a:spcBef>
                <a:spcPts val="0"/>
              </a:spcBef>
              <a:spcAft>
                <a:spcPts val="0"/>
              </a:spcAft>
              <a:buNone/>
            </a:pPr>
            <a:r>
              <a:rPr lang="en" sz="1800" dirty="0">
                <a:solidFill>
                  <a:schemeClr val="dk1"/>
                </a:solidFill>
              </a:rPr>
              <a:t>but there is also long-range influence</a:t>
            </a:r>
            <a:endParaRPr sz="1800" dirty="0">
              <a:solidFill>
                <a:schemeClr val="dk1"/>
              </a:solidFill>
            </a:endParaRPr>
          </a:p>
        </p:txBody>
      </p:sp>
      <p:pic>
        <p:nvPicPr>
          <p:cNvPr id="425" name="Google Shape;425;p46" title="figure2E.png">
            <a:extLst>
              <a:ext uri="{FF2B5EF4-FFF2-40B4-BE49-F238E27FC236}">
                <a16:creationId xmlns:a16="http://schemas.microsoft.com/office/drawing/2014/main" id="{FA213884-0722-696B-1166-A64C754600FC}"/>
              </a:ext>
            </a:extLst>
          </p:cNvPr>
          <p:cNvPicPr preferRelativeResize="0"/>
          <p:nvPr/>
        </p:nvPicPr>
        <p:blipFill>
          <a:blip r:embed="rId3">
            <a:alphaModFix/>
          </a:blip>
          <a:stretch>
            <a:fillRect/>
          </a:stretch>
        </p:blipFill>
        <p:spPr>
          <a:xfrm>
            <a:off x="1248506" y="915732"/>
            <a:ext cx="6427827" cy="4061326"/>
          </a:xfrm>
          <a:prstGeom prst="rect">
            <a:avLst/>
          </a:prstGeom>
          <a:noFill/>
          <a:ln>
            <a:noFill/>
          </a:ln>
        </p:spPr>
      </p:pic>
      <p:sp>
        <p:nvSpPr>
          <p:cNvPr id="426" name="Google Shape;426;p46">
            <a:extLst>
              <a:ext uri="{FF2B5EF4-FFF2-40B4-BE49-F238E27FC236}">
                <a16:creationId xmlns:a16="http://schemas.microsoft.com/office/drawing/2014/main" id="{F09C4826-1E2A-4E71-7877-B2D967E64C50}"/>
              </a:ext>
            </a:extLst>
          </p:cNvPr>
          <p:cNvSpPr/>
          <p:nvPr/>
        </p:nvSpPr>
        <p:spPr>
          <a:xfrm>
            <a:off x="2349437" y="1124340"/>
            <a:ext cx="221400" cy="27825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 name="Google Shape;427;p46">
            <a:extLst>
              <a:ext uri="{FF2B5EF4-FFF2-40B4-BE49-F238E27FC236}">
                <a16:creationId xmlns:a16="http://schemas.microsoft.com/office/drawing/2014/main" id="{9BC3D473-A050-3F80-16E5-8F062C3F1495}"/>
              </a:ext>
            </a:extLst>
          </p:cNvPr>
          <p:cNvSpPr/>
          <p:nvPr/>
        </p:nvSpPr>
        <p:spPr>
          <a:xfrm>
            <a:off x="1480475" y="1712791"/>
            <a:ext cx="4179600" cy="1476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descr="A close-up of a bug&#10;&#10;AI-generated content may be incorrect.">
            <a:extLst>
              <a:ext uri="{FF2B5EF4-FFF2-40B4-BE49-F238E27FC236}">
                <a16:creationId xmlns:a16="http://schemas.microsoft.com/office/drawing/2014/main" id="{4009E2F8-6FAB-7B98-45C4-EBCD506B5776}"/>
              </a:ext>
            </a:extLst>
          </p:cNvPr>
          <p:cNvPicPr>
            <a:picLocks noChangeAspect="1"/>
          </p:cNvPicPr>
          <p:nvPr/>
        </p:nvPicPr>
        <p:blipFill>
          <a:blip r:embed="rId4"/>
          <a:srcRect b="49155"/>
          <a:stretch>
            <a:fillRect/>
          </a:stretch>
        </p:blipFill>
        <p:spPr>
          <a:xfrm>
            <a:off x="6083857" y="3792623"/>
            <a:ext cx="3060143" cy="1350877"/>
          </a:xfrm>
          <a:prstGeom prst="rect">
            <a:avLst/>
          </a:prstGeom>
        </p:spPr>
      </p:pic>
    </p:spTree>
    <p:extLst>
      <p:ext uri="{BB962C8B-B14F-4D97-AF65-F5344CB8AC3E}">
        <p14:creationId xmlns:p14="http://schemas.microsoft.com/office/powerpoint/2010/main" val="251038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a:extLst>
            <a:ext uri="{FF2B5EF4-FFF2-40B4-BE49-F238E27FC236}">
              <a16:creationId xmlns:a16="http://schemas.microsoft.com/office/drawing/2014/main" id="{AFDCCC47-70AB-48A5-E7C5-B8644DE783FE}"/>
            </a:ext>
          </a:extLst>
        </p:cNvPr>
        <p:cNvGrpSpPr/>
        <p:nvPr/>
      </p:nvGrpSpPr>
      <p:grpSpPr>
        <a:xfrm>
          <a:off x="0" y="0"/>
          <a:ext cx="0" cy="0"/>
          <a:chOff x="0" y="0"/>
          <a:chExt cx="0" cy="0"/>
        </a:xfrm>
      </p:grpSpPr>
      <p:sp>
        <p:nvSpPr>
          <p:cNvPr id="424" name="Google Shape;424;p46">
            <a:extLst>
              <a:ext uri="{FF2B5EF4-FFF2-40B4-BE49-F238E27FC236}">
                <a16:creationId xmlns:a16="http://schemas.microsoft.com/office/drawing/2014/main" id="{2AF2DDB9-27EA-FBBD-F746-B2A4C029FC7B}"/>
              </a:ext>
            </a:extLst>
          </p:cNvPr>
          <p:cNvSpPr txBox="1"/>
          <p:nvPr/>
        </p:nvSpPr>
        <p:spPr>
          <a:xfrm>
            <a:off x="115250" y="118524"/>
            <a:ext cx="8853000" cy="914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sensors mainly influence effectors of the same body part </a:t>
            </a:r>
          </a:p>
          <a:p>
            <a:pPr marL="0" lvl="0" indent="0" algn="l" rtl="0">
              <a:spcBef>
                <a:spcPts val="0"/>
              </a:spcBef>
              <a:spcAft>
                <a:spcPts val="0"/>
              </a:spcAft>
              <a:buNone/>
            </a:pPr>
            <a:r>
              <a:rPr lang="en" sz="1800" dirty="0">
                <a:solidFill>
                  <a:schemeClr val="dk1"/>
                </a:solidFill>
              </a:rPr>
              <a:t>but there is also long-range influence</a:t>
            </a:r>
            <a:endParaRPr sz="1800" dirty="0">
              <a:solidFill>
                <a:schemeClr val="dk1"/>
              </a:solidFill>
            </a:endParaRPr>
          </a:p>
        </p:txBody>
      </p:sp>
      <p:pic>
        <p:nvPicPr>
          <p:cNvPr id="425" name="Google Shape;425;p46" title="figure2E.png">
            <a:extLst>
              <a:ext uri="{FF2B5EF4-FFF2-40B4-BE49-F238E27FC236}">
                <a16:creationId xmlns:a16="http://schemas.microsoft.com/office/drawing/2014/main" id="{342198EA-C7F3-ACD2-D02E-16DE3F1C1D3E}"/>
              </a:ext>
            </a:extLst>
          </p:cNvPr>
          <p:cNvPicPr preferRelativeResize="0"/>
          <p:nvPr/>
        </p:nvPicPr>
        <p:blipFill>
          <a:blip r:embed="rId3">
            <a:alphaModFix/>
          </a:blip>
          <a:stretch>
            <a:fillRect/>
          </a:stretch>
        </p:blipFill>
        <p:spPr>
          <a:xfrm>
            <a:off x="1248506" y="915732"/>
            <a:ext cx="6427827" cy="4061326"/>
          </a:xfrm>
          <a:prstGeom prst="rect">
            <a:avLst/>
          </a:prstGeom>
          <a:noFill/>
          <a:ln>
            <a:noFill/>
          </a:ln>
        </p:spPr>
      </p:pic>
      <p:sp>
        <p:nvSpPr>
          <p:cNvPr id="426" name="Google Shape;426;p46">
            <a:extLst>
              <a:ext uri="{FF2B5EF4-FFF2-40B4-BE49-F238E27FC236}">
                <a16:creationId xmlns:a16="http://schemas.microsoft.com/office/drawing/2014/main" id="{11AF9ABE-92A7-2584-F3E0-4CD41FAD891E}"/>
              </a:ext>
            </a:extLst>
          </p:cNvPr>
          <p:cNvSpPr/>
          <p:nvPr/>
        </p:nvSpPr>
        <p:spPr>
          <a:xfrm>
            <a:off x="2148840" y="1124340"/>
            <a:ext cx="893017" cy="27825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 name="Google Shape;427;p46">
            <a:extLst>
              <a:ext uri="{FF2B5EF4-FFF2-40B4-BE49-F238E27FC236}">
                <a16:creationId xmlns:a16="http://schemas.microsoft.com/office/drawing/2014/main" id="{67143D61-E9CB-D48D-C90A-77386252E4C7}"/>
              </a:ext>
            </a:extLst>
          </p:cNvPr>
          <p:cNvSpPr/>
          <p:nvPr/>
        </p:nvSpPr>
        <p:spPr>
          <a:xfrm>
            <a:off x="1480475" y="1712791"/>
            <a:ext cx="4179600" cy="1476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icture 1" descr="A close-up of a bug&#10;&#10;AI-generated content may be incorrect.">
            <a:extLst>
              <a:ext uri="{FF2B5EF4-FFF2-40B4-BE49-F238E27FC236}">
                <a16:creationId xmlns:a16="http://schemas.microsoft.com/office/drawing/2014/main" id="{75593270-A97D-0715-C8A2-ABBC36CCC130}"/>
              </a:ext>
            </a:extLst>
          </p:cNvPr>
          <p:cNvPicPr>
            <a:picLocks noChangeAspect="1"/>
          </p:cNvPicPr>
          <p:nvPr/>
        </p:nvPicPr>
        <p:blipFill>
          <a:blip r:embed="rId4"/>
          <a:srcRect t="49243" b="-4731"/>
          <a:stretch>
            <a:fillRect/>
          </a:stretch>
        </p:blipFill>
        <p:spPr>
          <a:xfrm>
            <a:off x="6083856" y="3703235"/>
            <a:ext cx="3060143" cy="1474235"/>
          </a:xfrm>
          <a:prstGeom prst="rect">
            <a:avLst/>
          </a:prstGeom>
        </p:spPr>
      </p:pic>
    </p:spTree>
    <p:extLst>
      <p:ext uri="{BB962C8B-B14F-4D97-AF65-F5344CB8AC3E}">
        <p14:creationId xmlns:p14="http://schemas.microsoft.com/office/powerpoint/2010/main" val="2401222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a:extLst>
            <a:ext uri="{FF2B5EF4-FFF2-40B4-BE49-F238E27FC236}">
              <a16:creationId xmlns:a16="http://schemas.microsoft.com/office/drawing/2014/main" id="{2D20A5D4-22D2-BB6B-2CF2-7647288BC0CF}"/>
            </a:ext>
          </a:extLst>
        </p:cNvPr>
        <p:cNvGrpSpPr/>
        <p:nvPr/>
      </p:nvGrpSpPr>
      <p:grpSpPr>
        <a:xfrm>
          <a:off x="0" y="0"/>
          <a:ext cx="0" cy="0"/>
          <a:chOff x="0" y="0"/>
          <a:chExt cx="0" cy="0"/>
        </a:xfrm>
      </p:grpSpPr>
      <p:sp>
        <p:nvSpPr>
          <p:cNvPr id="424" name="Google Shape;424;p46">
            <a:extLst>
              <a:ext uri="{FF2B5EF4-FFF2-40B4-BE49-F238E27FC236}">
                <a16:creationId xmlns:a16="http://schemas.microsoft.com/office/drawing/2014/main" id="{AD7FAD57-2A9A-9771-F82F-D0AB4201EF94}"/>
              </a:ext>
            </a:extLst>
          </p:cNvPr>
          <p:cNvSpPr txBox="1"/>
          <p:nvPr/>
        </p:nvSpPr>
        <p:spPr>
          <a:xfrm>
            <a:off x="115250" y="118524"/>
            <a:ext cx="8853000" cy="914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sensors mainly influence effectors of the same body part </a:t>
            </a:r>
          </a:p>
          <a:p>
            <a:pPr marL="0" lvl="0" indent="0" algn="l" rtl="0">
              <a:spcBef>
                <a:spcPts val="0"/>
              </a:spcBef>
              <a:spcAft>
                <a:spcPts val="0"/>
              </a:spcAft>
              <a:buNone/>
            </a:pPr>
            <a:r>
              <a:rPr lang="en" sz="1800" dirty="0">
                <a:solidFill>
                  <a:schemeClr val="dk1"/>
                </a:solidFill>
              </a:rPr>
              <a:t>but there is also long-range influence</a:t>
            </a:r>
            <a:endParaRPr sz="1800" dirty="0">
              <a:solidFill>
                <a:schemeClr val="dk1"/>
              </a:solidFill>
            </a:endParaRPr>
          </a:p>
        </p:txBody>
      </p:sp>
      <p:pic>
        <p:nvPicPr>
          <p:cNvPr id="425" name="Google Shape;425;p46" title="figure2E.png">
            <a:extLst>
              <a:ext uri="{FF2B5EF4-FFF2-40B4-BE49-F238E27FC236}">
                <a16:creationId xmlns:a16="http://schemas.microsoft.com/office/drawing/2014/main" id="{32F24BAC-5532-D47F-D519-93BCF2C7DD59}"/>
              </a:ext>
            </a:extLst>
          </p:cNvPr>
          <p:cNvPicPr preferRelativeResize="0"/>
          <p:nvPr/>
        </p:nvPicPr>
        <p:blipFill>
          <a:blip r:embed="rId3">
            <a:alphaModFix/>
          </a:blip>
          <a:stretch>
            <a:fillRect/>
          </a:stretch>
        </p:blipFill>
        <p:spPr>
          <a:xfrm>
            <a:off x="1248506" y="915732"/>
            <a:ext cx="6427827" cy="4061326"/>
          </a:xfrm>
          <a:prstGeom prst="rect">
            <a:avLst/>
          </a:prstGeom>
          <a:noFill/>
          <a:ln>
            <a:noFill/>
          </a:ln>
        </p:spPr>
      </p:pic>
      <p:sp>
        <p:nvSpPr>
          <p:cNvPr id="427" name="Google Shape;427;p46">
            <a:extLst>
              <a:ext uri="{FF2B5EF4-FFF2-40B4-BE49-F238E27FC236}">
                <a16:creationId xmlns:a16="http://schemas.microsoft.com/office/drawing/2014/main" id="{9397C8D7-B9C9-D968-42D0-5D70DAE638C2}"/>
              </a:ext>
            </a:extLst>
          </p:cNvPr>
          <p:cNvSpPr/>
          <p:nvPr/>
        </p:nvSpPr>
        <p:spPr>
          <a:xfrm>
            <a:off x="1480475" y="1712791"/>
            <a:ext cx="4179600" cy="1476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icture 1" descr="A close-up of a bug&#10;&#10;AI-generated content may be incorrect.">
            <a:extLst>
              <a:ext uri="{FF2B5EF4-FFF2-40B4-BE49-F238E27FC236}">
                <a16:creationId xmlns:a16="http://schemas.microsoft.com/office/drawing/2014/main" id="{F2E59C4D-BDDC-5594-48C0-240EBD0C2A3B}"/>
              </a:ext>
            </a:extLst>
          </p:cNvPr>
          <p:cNvPicPr>
            <a:picLocks noChangeAspect="1"/>
          </p:cNvPicPr>
          <p:nvPr/>
        </p:nvPicPr>
        <p:blipFill>
          <a:blip r:embed="rId4"/>
          <a:srcRect t="49243" b="-4731"/>
          <a:stretch>
            <a:fillRect/>
          </a:stretch>
        </p:blipFill>
        <p:spPr>
          <a:xfrm>
            <a:off x="6083856" y="3703235"/>
            <a:ext cx="3060143" cy="1474235"/>
          </a:xfrm>
          <a:prstGeom prst="rect">
            <a:avLst/>
          </a:prstGeom>
        </p:spPr>
      </p:pic>
      <p:sp>
        <p:nvSpPr>
          <p:cNvPr id="6" name="Google Shape;426;p46">
            <a:extLst>
              <a:ext uri="{FF2B5EF4-FFF2-40B4-BE49-F238E27FC236}">
                <a16:creationId xmlns:a16="http://schemas.microsoft.com/office/drawing/2014/main" id="{3CC1203E-CBBF-BDC7-5A65-42E292483A7F}"/>
              </a:ext>
            </a:extLst>
          </p:cNvPr>
          <p:cNvSpPr/>
          <p:nvPr/>
        </p:nvSpPr>
        <p:spPr>
          <a:xfrm>
            <a:off x="4093382" y="1143903"/>
            <a:ext cx="1566693" cy="27825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3429962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44">
          <a:extLst>
            <a:ext uri="{FF2B5EF4-FFF2-40B4-BE49-F238E27FC236}">
              <a16:creationId xmlns:a16="http://schemas.microsoft.com/office/drawing/2014/main" id="{64EA9E34-779B-DB27-D36E-6B7F02D03E41}"/>
            </a:ext>
          </a:extLst>
        </p:cNvPr>
        <p:cNvGrpSpPr/>
        <p:nvPr/>
      </p:nvGrpSpPr>
      <p:grpSpPr>
        <a:xfrm>
          <a:off x="0" y="0"/>
          <a:ext cx="0" cy="0"/>
          <a:chOff x="0" y="0"/>
          <a:chExt cx="0" cy="0"/>
        </a:xfrm>
      </p:grpSpPr>
      <p:sp>
        <p:nvSpPr>
          <p:cNvPr id="445" name="Google Shape;445;p49">
            <a:extLst>
              <a:ext uri="{FF2B5EF4-FFF2-40B4-BE49-F238E27FC236}">
                <a16:creationId xmlns:a16="http://schemas.microsoft.com/office/drawing/2014/main" id="{728C9D69-09FD-2A8B-61ED-C04559F16F28}"/>
              </a:ext>
            </a:extLst>
          </p:cNvPr>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effector neurons have local circuits that are chained at higher levels</a:t>
            </a:r>
            <a:endParaRPr sz="1800" dirty="0"/>
          </a:p>
        </p:txBody>
      </p:sp>
      <p:sp>
        <p:nvSpPr>
          <p:cNvPr id="447" name="Google Shape;447;p49">
            <a:extLst>
              <a:ext uri="{FF2B5EF4-FFF2-40B4-BE49-F238E27FC236}">
                <a16:creationId xmlns:a16="http://schemas.microsoft.com/office/drawing/2014/main" id="{5A340EDF-64A1-8877-B2A7-17504BEB1A19}"/>
              </a:ext>
            </a:extLst>
          </p:cNvPr>
          <p:cNvSpPr/>
          <p:nvPr/>
        </p:nvSpPr>
        <p:spPr>
          <a:xfrm>
            <a:off x="3985875" y="1094350"/>
            <a:ext cx="1095000" cy="75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descr="A screenshot of a computer&#10;&#10;AI-generated content may be incorrect.">
            <a:extLst>
              <a:ext uri="{FF2B5EF4-FFF2-40B4-BE49-F238E27FC236}">
                <a16:creationId xmlns:a16="http://schemas.microsoft.com/office/drawing/2014/main" id="{A4B29A75-1DCD-10D4-DD69-851ADA47D891}"/>
              </a:ext>
            </a:extLst>
          </p:cNvPr>
          <p:cNvPicPr>
            <a:picLocks noChangeAspect="1"/>
          </p:cNvPicPr>
          <p:nvPr/>
        </p:nvPicPr>
        <p:blipFill>
          <a:blip r:embed="rId3"/>
          <a:stretch>
            <a:fillRect/>
          </a:stretch>
        </p:blipFill>
        <p:spPr>
          <a:xfrm>
            <a:off x="939160" y="691822"/>
            <a:ext cx="6520764" cy="4333153"/>
          </a:xfrm>
          <a:prstGeom prst="rect">
            <a:avLst/>
          </a:prstGeom>
        </p:spPr>
      </p:pic>
    </p:spTree>
    <p:extLst>
      <p:ext uri="{BB962C8B-B14F-4D97-AF65-F5344CB8AC3E}">
        <p14:creationId xmlns:p14="http://schemas.microsoft.com/office/powerpoint/2010/main" val="562481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44">
          <a:extLst>
            <a:ext uri="{FF2B5EF4-FFF2-40B4-BE49-F238E27FC236}">
              <a16:creationId xmlns:a16="http://schemas.microsoft.com/office/drawing/2014/main" id="{3073580B-DC61-8304-7DD1-6F00ADE47D40}"/>
            </a:ext>
          </a:extLst>
        </p:cNvPr>
        <p:cNvGrpSpPr/>
        <p:nvPr/>
      </p:nvGrpSpPr>
      <p:grpSpPr>
        <a:xfrm>
          <a:off x="0" y="0"/>
          <a:ext cx="0" cy="0"/>
          <a:chOff x="0" y="0"/>
          <a:chExt cx="0" cy="0"/>
        </a:xfrm>
      </p:grpSpPr>
      <p:sp>
        <p:nvSpPr>
          <p:cNvPr id="445" name="Google Shape;445;p49">
            <a:extLst>
              <a:ext uri="{FF2B5EF4-FFF2-40B4-BE49-F238E27FC236}">
                <a16:creationId xmlns:a16="http://schemas.microsoft.com/office/drawing/2014/main" id="{724607DD-ED67-8B45-BA01-939201F12220}"/>
              </a:ext>
            </a:extLst>
          </p:cNvPr>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effector neurons have local circuits that are chained at higher levels</a:t>
            </a:r>
            <a:endParaRPr sz="1800" dirty="0"/>
          </a:p>
        </p:txBody>
      </p:sp>
      <p:sp>
        <p:nvSpPr>
          <p:cNvPr id="447" name="Google Shape;447;p49">
            <a:extLst>
              <a:ext uri="{FF2B5EF4-FFF2-40B4-BE49-F238E27FC236}">
                <a16:creationId xmlns:a16="http://schemas.microsoft.com/office/drawing/2014/main" id="{7F71FE8A-2990-56E3-80E6-4438AFBF0AE3}"/>
              </a:ext>
            </a:extLst>
          </p:cNvPr>
          <p:cNvSpPr/>
          <p:nvPr/>
        </p:nvSpPr>
        <p:spPr>
          <a:xfrm>
            <a:off x="3985875" y="1094350"/>
            <a:ext cx="1095000" cy="75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descr="A screenshot of a computer&#10;&#10;AI-generated content may be incorrect.">
            <a:extLst>
              <a:ext uri="{FF2B5EF4-FFF2-40B4-BE49-F238E27FC236}">
                <a16:creationId xmlns:a16="http://schemas.microsoft.com/office/drawing/2014/main" id="{D325D6A1-7C89-D9AE-D608-6757D2CEE822}"/>
              </a:ext>
            </a:extLst>
          </p:cNvPr>
          <p:cNvPicPr>
            <a:picLocks noChangeAspect="1"/>
          </p:cNvPicPr>
          <p:nvPr/>
        </p:nvPicPr>
        <p:blipFill>
          <a:blip r:embed="rId3"/>
          <a:stretch>
            <a:fillRect/>
          </a:stretch>
        </p:blipFill>
        <p:spPr>
          <a:xfrm>
            <a:off x="939160" y="691822"/>
            <a:ext cx="6520764" cy="4333153"/>
          </a:xfrm>
          <a:prstGeom prst="rect">
            <a:avLst/>
          </a:prstGeom>
        </p:spPr>
      </p:pic>
      <p:sp>
        <p:nvSpPr>
          <p:cNvPr id="2" name="Google Shape;427;p46">
            <a:extLst>
              <a:ext uri="{FF2B5EF4-FFF2-40B4-BE49-F238E27FC236}">
                <a16:creationId xmlns:a16="http://schemas.microsoft.com/office/drawing/2014/main" id="{2AA96E01-6C16-F53D-E340-47AEAAC9CFA6}"/>
              </a:ext>
            </a:extLst>
          </p:cNvPr>
          <p:cNvSpPr/>
          <p:nvPr/>
        </p:nvSpPr>
        <p:spPr>
          <a:xfrm>
            <a:off x="1171290" y="1395549"/>
            <a:ext cx="5288716" cy="255633"/>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213211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816DB852-8E2A-34E0-FEC5-078CA4E7DDA5}"/>
            </a:ext>
          </a:extLst>
        </p:cNvPr>
        <p:cNvGrpSpPr/>
        <p:nvPr/>
      </p:nvGrpSpPr>
      <p:grpSpPr>
        <a:xfrm>
          <a:off x="0" y="0"/>
          <a:ext cx="0" cy="0"/>
          <a:chOff x="0" y="0"/>
          <a:chExt cx="0" cy="0"/>
        </a:xfrm>
      </p:grpSpPr>
      <p:sp>
        <p:nvSpPr>
          <p:cNvPr id="445" name="Google Shape;445;p49">
            <a:extLst>
              <a:ext uri="{FF2B5EF4-FFF2-40B4-BE49-F238E27FC236}">
                <a16:creationId xmlns:a16="http://schemas.microsoft.com/office/drawing/2014/main" id="{4C0ADD5E-E69B-16C1-1E8B-3B8B5B62E6EB}"/>
              </a:ext>
            </a:extLst>
          </p:cNvPr>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effector neurons have local circuits that are chained at higher levels</a:t>
            </a:r>
            <a:endParaRPr sz="1800" dirty="0"/>
          </a:p>
        </p:txBody>
      </p:sp>
      <p:sp>
        <p:nvSpPr>
          <p:cNvPr id="447" name="Google Shape;447;p49">
            <a:extLst>
              <a:ext uri="{FF2B5EF4-FFF2-40B4-BE49-F238E27FC236}">
                <a16:creationId xmlns:a16="http://schemas.microsoft.com/office/drawing/2014/main" id="{F9E0393A-D973-DC84-81F1-B21270B5F285}"/>
              </a:ext>
            </a:extLst>
          </p:cNvPr>
          <p:cNvSpPr/>
          <p:nvPr/>
        </p:nvSpPr>
        <p:spPr>
          <a:xfrm>
            <a:off x="3985875" y="1094350"/>
            <a:ext cx="1095000" cy="75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 name="Picture 5" descr="A diagram of a path and a path&#10;&#10;AI-generated content may be incorrect.">
            <a:extLst>
              <a:ext uri="{FF2B5EF4-FFF2-40B4-BE49-F238E27FC236}">
                <a16:creationId xmlns:a16="http://schemas.microsoft.com/office/drawing/2014/main" id="{A9F7F92E-438B-8998-71D5-440E9D601020}"/>
              </a:ext>
            </a:extLst>
          </p:cNvPr>
          <p:cNvPicPr>
            <a:picLocks noChangeAspect="1"/>
          </p:cNvPicPr>
          <p:nvPr/>
        </p:nvPicPr>
        <p:blipFill>
          <a:blip r:embed="rId3"/>
          <a:stretch>
            <a:fillRect/>
          </a:stretch>
        </p:blipFill>
        <p:spPr>
          <a:xfrm>
            <a:off x="1736519" y="806987"/>
            <a:ext cx="5716827" cy="3988484"/>
          </a:xfrm>
          <a:prstGeom prst="rect">
            <a:avLst/>
          </a:prstGeom>
        </p:spPr>
      </p:pic>
    </p:spTree>
    <p:extLst>
      <p:ext uri="{BB962C8B-B14F-4D97-AF65-F5344CB8AC3E}">
        <p14:creationId xmlns:p14="http://schemas.microsoft.com/office/powerpoint/2010/main" val="1866817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8CBD5D32-021A-764A-A71C-31A82DAA25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B96354D-2015-C860-24DA-3BAA1AE25C62}"/>
              </a:ext>
            </a:extLst>
          </p:cNvPr>
          <p:cNvPicPr>
            <a:picLocks noChangeAspect="1"/>
          </p:cNvPicPr>
          <p:nvPr/>
        </p:nvPicPr>
        <p:blipFill>
          <a:blip r:embed="rId3"/>
          <a:srcRect t="5735" b="23697"/>
          <a:stretch>
            <a:fillRect/>
          </a:stretch>
        </p:blipFill>
        <p:spPr>
          <a:xfrm>
            <a:off x="115250" y="713744"/>
            <a:ext cx="8564453" cy="3021860"/>
          </a:xfrm>
          <a:prstGeom prst="rect">
            <a:avLst/>
          </a:prstGeom>
        </p:spPr>
      </p:pic>
      <p:sp>
        <p:nvSpPr>
          <p:cNvPr id="70" name="Google Shape;70;p15">
            <a:extLst>
              <a:ext uri="{FF2B5EF4-FFF2-40B4-BE49-F238E27FC236}">
                <a16:creationId xmlns:a16="http://schemas.microsoft.com/office/drawing/2014/main" id="{8A763635-64D2-C51D-ED83-FD044309CDB6}"/>
              </a:ext>
            </a:extLst>
          </p:cNvPr>
          <p:cNvSpPr txBox="1"/>
          <p:nvPr/>
        </p:nvSpPr>
        <p:spPr>
          <a:xfrm>
            <a:off x="115249" y="118525"/>
            <a:ext cx="8416957"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dirty="0">
                <a:solidFill>
                  <a:schemeClr val="dk1"/>
                </a:solidFill>
              </a:rPr>
              <a:t>long-ranged connections transfer sensorimotor information across the CNS</a:t>
            </a:r>
            <a:endParaRPr sz="1800" b="0" i="0" u="none" strike="noStrike" cap="none" dirty="0">
              <a:solidFill>
                <a:schemeClr val="dk1"/>
              </a:solidFill>
              <a:latin typeface="Arial"/>
              <a:ea typeface="Arial"/>
              <a:cs typeface="Arial"/>
              <a:sym typeface="Arial"/>
            </a:endParaRPr>
          </a:p>
        </p:txBody>
      </p:sp>
      <p:grpSp>
        <p:nvGrpSpPr>
          <p:cNvPr id="73" name="Google Shape;73;p15">
            <a:extLst>
              <a:ext uri="{FF2B5EF4-FFF2-40B4-BE49-F238E27FC236}">
                <a16:creationId xmlns:a16="http://schemas.microsoft.com/office/drawing/2014/main" id="{0E3BA989-CADD-C504-85EE-41FFA9184D8B}"/>
              </a:ext>
            </a:extLst>
          </p:cNvPr>
          <p:cNvGrpSpPr/>
          <p:nvPr/>
        </p:nvGrpSpPr>
        <p:grpSpPr>
          <a:xfrm>
            <a:off x="7764327" y="3306850"/>
            <a:ext cx="1379748" cy="1803975"/>
            <a:chOff x="7764327" y="3306850"/>
            <a:chExt cx="1379748" cy="1803975"/>
          </a:xfrm>
        </p:grpSpPr>
        <p:pic>
          <p:nvPicPr>
            <p:cNvPr id="74" name="Google Shape;74;p15">
              <a:extLst>
                <a:ext uri="{FF2B5EF4-FFF2-40B4-BE49-F238E27FC236}">
                  <a16:creationId xmlns:a16="http://schemas.microsoft.com/office/drawing/2014/main" id="{E43CA4CD-AA29-F4AA-B671-AD367A32317D}"/>
                </a:ext>
              </a:extLst>
            </p:cNvPr>
            <p:cNvPicPr preferRelativeResize="0"/>
            <p:nvPr/>
          </p:nvPicPr>
          <p:blipFill rotWithShape="1">
            <a:blip r:embed="rId4">
              <a:alphaModFix/>
            </a:blip>
            <a:srcRect l="32192" t="31656" r="49134" b="24937"/>
            <a:stretch/>
          </p:blipFill>
          <p:spPr>
            <a:xfrm>
              <a:off x="7764327" y="3306850"/>
              <a:ext cx="1379674" cy="1803975"/>
            </a:xfrm>
            <a:prstGeom prst="rect">
              <a:avLst/>
            </a:prstGeom>
            <a:noFill/>
            <a:ln w="38100" cap="flat" cmpd="sng">
              <a:solidFill>
                <a:schemeClr val="accent4"/>
              </a:solidFill>
              <a:prstDash val="solid"/>
              <a:round/>
              <a:headEnd type="none" w="sm" len="sm"/>
              <a:tailEnd type="none" w="sm" len="sm"/>
            </a:ln>
          </p:spPr>
        </p:pic>
        <p:sp>
          <p:nvSpPr>
            <p:cNvPr id="75" name="Google Shape;75;p15">
              <a:extLst>
                <a:ext uri="{FF2B5EF4-FFF2-40B4-BE49-F238E27FC236}">
                  <a16:creationId xmlns:a16="http://schemas.microsoft.com/office/drawing/2014/main" id="{DD661031-D29A-9A18-2AA7-658DB6AD302B}"/>
                </a:ext>
              </a:extLst>
            </p:cNvPr>
            <p:cNvSpPr/>
            <p:nvPr/>
          </p:nvSpPr>
          <p:spPr>
            <a:xfrm>
              <a:off x="8763375" y="3989350"/>
              <a:ext cx="380700" cy="39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chemeClr val="lt1"/>
                </a:highlight>
              </a:endParaRPr>
            </a:p>
          </p:txBody>
        </p:sp>
        <p:sp>
          <p:nvSpPr>
            <p:cNvPr id="76" name="Google Shape;76;p15">
              <a:extLst>
                <a:ext uri="{FF2B5EF4-FFF2-40B4-BE49-F238E27FC236}">
                  <a16:creationId xmlns:a16="http://schemas.microsoft.com/office/drawing/2014/main" id="{7C0D9A25-D2CA-C09B-89BA-A698D9523ABC}"/>
                </a:ext>
              </a:extLst>
            </p:cNvPr>
            <p:cNvSpPr/>
            <p:nvPr/>
          </p:nvSpPr>
          <p:spPr>
            <a:xfrm>
              <a:off x="7768000" y="3310525"/>
              <a:ext cx="235800" cy="12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highlight>
                  <a:schemeClr val="lt1"/>
                </a:highlight>
              </a:endParaRPr>
            </a:p>
          </p:txBody>
        </p:sp>
        <p:cxnSp>
          <p:nvCxnSpPr>
            <p:cNvPr id="77" name="Google Shape;77;p15">
              <a:extLst>
                <a:ext uri="{FF2B5EF4-FFF2-40B4-BE49-F238E27FC236}">
                  <a16:creationId xmlns:a16="http://schemas.microsoft.com/office/drawing/2014/main" id="{329E9B7A-EC80-7ABF-1D25-A1EDEAAD680F}"/>
                </a:ext>
              </a:extLst>
            </p:cNvPr>
            <p:cNvCxnSpPr/>
            <p:nvPr/>
          </p:nvCxnSpPr>
          <p:spPr>
            <a:xfrm>
              <a:off x="8299200" y="3951850"/>
              <a:ext cx="330000" cy="15000"/>
            </a:xfrm>
            <a:prstGeom prst="straightConnector1">
              <a:avLst/>
            </a:prstGeom>
            <a:noFill/>
            <a:ln w="38100" cap="flat" cmpd="sng">
              <a:solidFill>
                <a:schemeClr val="accent1"/>
              </a:solidFill>
              <a:prstDash val="solid"/>
              <a:round/>
              <a:headEnd type="none" w="med" len="med"/>
              <a:tailEnd type="none" w="med" len="med"/>
            </a:ln>
          </p:spPr>
        </p:cxnSp>
      </p:grpSp>
      <p:sp>
        <p:nvSpPr>
          <p:cNvPr id="2" name="Google Shape;448;p49">
            <a:extLst>
              <a:ext uri="{FF2B5EF4-FFF2-40B4-BE49-F238E27FC236}">
                <a16:creationId xmlns:a16="http://schemas.microsoft.com/office/drawing/2014/main" id="{CFF423F7-5FA0-1E00-BA84-BF74993FCDC8}"/>
              </a:ext>
            </a:extLst>
          </p:cNvPr>
          <p:cNvSpPr txBox="1"/>
          <p:nvPr/>
        </p:nvSpPr>
        <p:spPr>
          <a:xfrm>
            <a:off x="371603" y="3819300"/>
            <a:ext cx="2859900" cy="103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9B7DB8"/>
                </a:solidFill>
              </a:rPr>
              <a:t>descending neurons</a:t>
            </a:r>
            <a:endParaRPr sz="1800" b="1" dirty="0">
              <a:solidFill>
                <a:srgbClr val="9B7DB8"/>
              </a:solidFill>
            </a:endParaRPr>
          </a:p>
          <a:p>
            <a:pPr marL="0" lvl="0" indent="0" algn="l" rtl="0">
              <a:spcBef>
                <a:spcPts val="0"/>
              </a:spcBef>
              <a:spcAft>
                <a:spcPts val="0"/>
              </a:spcAft>
              <a:buNone/>
            </a:pPr>
            <a:r>
              <a:rPr lang="en" sz="1800" b="1" dirty="0">
                <a:solidFill>
                  <a:srgbClr val="2DAA57"/>
                </a:solidFill>
              </a:rPr>
              <a:t>ascending neurons</a:t>
            </a:r>
            <a:endParaRPr sz="1800" b="1" dirty="0">
              <a:solidFill>
                <a:srgbClr val="2DAA57"/>
              </a:solidFill>
            </a:endParaRPr>
          </a:p>
        </p:txBody>
      </p:sp>
    </p:spTree>
    <p:extLst>
      <p:ext uri="{BB962C8B-B14F-4D97-AF65-F5344CB8AC3E}">
        <p14:creationId xmlns:p14="http://schemas.microsoft.com/office/powerpoint/2010/main" val="84942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p:nvPr/>
        </p:nvSpPr>
        <p:spPr>
          <a:xfrm>
            <a:off x="115250" y="118525"/>
            <a:ext cx="75771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turning raw EM data into a </a:t>
            </a:r>
            <a:r>
              <a:rPr lang="en" sz="1800" b="0" i="1" u="none" strike="noStrike" cap="none">
                <a:solidFill>
                  <a:schemeClr val="dk1"/>
                </a:solidFill>
                <a:latin typeface="Arial"/>
                <a:ea typeface="Arial"/>
                <a:cs typeface="Arial"/>
                <a:sym typeface="Arial"/>
              </a:rPr>
              <a:t>useful</a:t>
            </a:r>
            <a:r>
              <a:rPr lang="en" sz="1800" b="0" i="0" u="none" strike="noStrike" cap="none">
                <a:solidFill>
                  <a:schemeClr val="dk1"/>
                </a:solidFill>
                <a:latin typeface="Arial"/>
                <a:ea typeface="Arial"/>
                <a:cs typeface="Arial"/>
                <a:sym typeface="Arial"/>
              </a:rPr>
              <a:t> connectome</a:t>
            </a:r>
            <a:endParaRPr sz="1800" b="0" i="0" u="none" strike="noStrike" cap="none">
              <a:solidFill>
                <a:schemeClr val="dk1"/>
              </a:solidFill>
              <a:latin typeface="Arial"/>
              <a:ea typeface="Arial"/>
              <a:cs typeface="Arial"/>
              <a:sym typeface="Arial"/>
            </a:endParaRPr>
          </a:p>
        </p:txBody>
      </p:sp>
      <p:sp>
        <p:nvSpPr>
          <p:cNvPr id="161" name="Google Shape;161;p22"/>
          <p:cNvSpPr txBox="1"/>
          <p:nvPr/>
        </p:nvSpPr>
        <p:spPr>
          <a:xfrm>
            <a:off x="1201024" y="944750"/>
            <a:ext cx="3095700" cy="1079700"/>
          </a:xfrm>
          <a:prstGeom prst="rect">
            <a:avLst/>
          </a:prstGeom>
          <a:noFill/>
          <a:ln>
            <a:noFill/>
          </a:ln>
        </p:spPr>
        <p:txBody>
          <a:bodyPr spcFirstLastPara="1" wrap="square" lIns="91425" tIns="91425" rIns="91425" bIns="91425" anchor="t" anchorCtr="0">
            <a:noAutofit/>
          </a:bodyPr>
          <a:lstStyle/>
          <a:p>
            <a:pPr marL="114300" marR="0" lvl="0" indent="0" algn="l" rtl="0">
              <a:lnSpc>
                <a:spcPct val="100000"/>
              </a:lnSpc>
              <a:spcBef>
                <a:spcPts val="0"/>
              </a:spcBef>
              <a:spcAft>
                <a:spcPts val="0"/>
              </a:spcAft>
              <a:buNone/>
            </a:pPr>
            <a:r>
              <a:rPr lang="en" sz="1800" b="1" i="0" u="none" strike="noStrike" cap="none">
                <a:solidFill>
                  <a:srgbClr val="3F3F3F"/>
                </a:solidFill>
                <a:latin typeface="Arial"/>
                <a:ea typeface="Arial"/>
                <a:cs typeface="Arial"/>
                <a:sym typeface="Arial"/>
              </a:rPr>
              <a:t>all the neurons</a:t>
            </a:r>
            <a:r>
              <a:rPr lang="en" sz="1800" b="0" i="0" u="none" strike="noStrike" cap="none">
                <a:solidFill>
                  <a:srgbClr val="3F3F3F"/>
                </a:solidFill>
                <a:latin typeface="Arial"/>
                <a:ea typeface="Arial"/>
                <a:cs typeface="Arial"/>
                <a:sym typeface="Arial"/>
              </a:rPr>
              <a:t> in the central  nervous system reconstructed (~160k)</a:t>
            </a:r>
            <a:endParaRPr sz="1800" b="0" i="0" u="none" strike="noStrike" cap="none">
              <a:solidFill>
                <a:srgbClr val="3F3F3F"/>
              </a:solidFill>
              <a:latin typeface="Arial"/>
              <a:ea typeface="Arial"/>
              <a:cs typeface="Arial"/>
              <a:sym typeface="Arial"/>
            </a:endParaRPr>
          </a:p>
        </p:txBody>
      </p:sp>
      <p:sp>
        <p:nvSpPr>
          <p:cNvPr id="162" name="Google Shape;162;p22"/>
          <p:cNvSpPr txBox="1"/>
          <p:nvPr/>
        </p:nvSpPr>
        <p:spPr>
          <a:xfrm>
            <a:off x="5276566" y="944750"/>
            <a:ext cx="3095700" cy="8175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3F3F3F"/>
                </a:solidFill>
                <a:latin typeface="Arial"/>
                <a:ea typeface="Arial"/>
                <a:cs typeface="Arial"/>
                <a:sym typeface="Arial"/>
              </a:rPr>
              <a:t>synapses</a:t>
            </a:r>
            <a:r>
              <a:rPr lang="en" sz="1800" b="0" i="0" u="none" strike="noStrike" cap="none">
                <a:solidFill>
                  <a:srgbClr val="3F3F3F"/>
                </a:solidFill>
                <a:latin typeface="Arial"/>
                <a:ea typeface="Arial"/>
                <a:cs typeface="Arial"/>
                <a:sym typeface="Arial"/>
              </a:rPr>
              <a:t> detected across the whole volume (~20-100M)</a:t>
            </a:r>
            <a:endParaRPr sz="1800" b="0" i="0" u="none" strike="noStrike" cap="none">
              <a:solidFill>
                <a:srgbClr val="3F3F3F"/>
              </a:solidFill>
              <a:latin typeface="Arial"/>
              <a:ea typeface="Arial"/>
              <a:cs typeface="Arial"/>
              <a:sym typeface="Arial"/>
            </a:endParaRPr>
          </a:p>
        </p:txBody>
      </p:sp>
      <p:grpSp>
        <p:nvGrpSpPr>
          <p:cNvPr id="163" name="Google Shape;163;p22"/>
          <p:cNvGrpSpPr/>
          <p:nvPr/>
        </p:nvGrpSpPr>
        <p:grpSpPr>
          <a:xfrm>
            <a:off x="707600" y="858533"/>
            <a:ext cx="481800" cy="565643"/>
            <a:chOff x="3789850" y="545357"/>
            <a:chExt cx="481800" cy="565643"/>
          </a:xfrm>
        </p:grpSpPr>
        <p:sp>
          <p:nvSpPr>
            <p:cNvPr id="164" name="Google Shape;164;p22"/>
            <p:cNvSpPr/>
            <p:nvPr/>
          </p:nvSpPr>
          <p:spPr>
            <a:xfrm>
              <a:off x="3789850" y="629200"/>
              <a:ext cx="481800" cy="481800"/>
            </a:xfrm>
            <a:prstGeom prst="ellipse">
              <a:avLst/>
            </a:prstGeom>
            <a:solidFill>
              <a:srgbClr val="38761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endParaRPr sz="2600" b="0" i="0" u="none" strike="noStrike" cap="none">
                <a:solidFill>
                  <a:schemeClr val="lt1"/>
                </a:solidFill>
                <a:latin typeface="Arial"/>
                <a:ea typeface="Arial"/>
                <a:cs typeface="Arial"/>
                <a:sym typeface="Arial"/>
              </a:endParaRPr>
            </a:p>
          </p:txBody>
        </p:sp>
        <p:sp>
          <p:nvSpPr>
            <p:cNvPr id="165" name="Google Shape;165;p22"/>
            <p:cNvSpPr txBox="1"/>
            <p:nvPr/>
          </p:nvSpPr>
          <p:spPr>
            <a:xfrm>
              <a:off x="3856657" y="545357"/>
              <a:ext cx="2277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lt1"/>
                  </a:solidFill>
                  <a:latin typeface="Arial"/>
                  <a:ea typeface="Arial"/>
                  <a:cs typeface="Arial"/>
                  <a:sym typeface="Arial"/>
                </a:rPr>
                <a:t>a</a:t>
              </a:r>
              <a:endParaRPr sz="2600" b="0" i="0" u="none" strike="noStrike" cap="none">
                <a:solidFill>
                  <a:schemeClr val="lt1"/>
                </a:solidFill>
                <a:latin typeface="Arial"/>
                <a:ea typeface="Arial"/>
                <a:cs typeface="Arial"/>
                <a:sym typeface="Arial"/>
              </a:endParaRPr>
            </a:p>
          </p:txBody>
        </p:sp>
      </p:grpSp>
      <p:grpSp>
        <p:nvGrpSpPr>
          <p:cNvPr id="166" name="Google Shape;166;p22"/>
          <p:cNvGrpSpPr/>
          <p:nvPr/>
        </p:nvGrpSpPr>
        <p:grpSpPr>
          <a:xfrm>
            <a:off x="5049614" y="834609"/>
            <a:ext cx="481800" cy="543143"/>
            <a:chOff x="3795873" y="567857"/>
            <a:chExt cx="481800" cy="543143"/>
          </a:xfrm>
        </p:grpSpPr>
        <p:sp>
          <p:nvSpPr>
            <p:cNvPr id="167" name="Google Shape;167;p22"/>
            <p:cNvSpPr/>
            <p:nvPr/>
          </p:nvSpPr>
          <p:spPr>
            <a:xfrm>
              <a:off x="3795873" y="629200"/>
              <a:ext cx="481800" cy="481800"/>
            </a:xfrm>
            <a:prstGeom prst="ellipse">
              <a:avLst/>
            </a:prstGeom>
            <a:solidFill>
              <a:srgbClr val="38761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endParaRPr sz="2600" b="0" i="0" u="none" strike="noStrike" cap="none">
                <a:solidFill>
                  <a:schemeClr val="lt1"/>
                </a:solidFill>
                <a:latin typeface="Arial"/>
                <a:ea typeface="Arial"/>
                <a:cs typeface="Arial"/>
                <a:sym typeface="Arial"/>
              </a:endParaRPr>
            </a:p>
          </p:txBody>
        </p:sp>
        <p:sp>
          <p:nvSpPr>
            <p:cNvPr id="168" name="Google Shape;168;p22"/>
            <p:cNvSpPr txBox="1"/>
            <p:nvPr/>
          </p:nvSpPr>
          <p:spPr>
            <a:xfrm>
              <a:off x="3856657" y="567857"/>
              <a:ext cx="2277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lt1"/>
                  </a:solidFill>
                  <a:latin typeface="Arial"/>
                  <a:ea typeface="Arial"/>
                  <a:cs typeface="Arial"/>
                  <a:sym typeface="Arial"/>
                </a:rPr>
                <a:t>b</a:t>
              </a:r>
              <a:endParaRPr sz="2600" b="0" i="0" u="none" strike="noStrike" cap="none">
                <a:solidFill>
                  <a:schemeClr val="lt1"/>
                </a:solidFill>
                <a:latin typeface="Arial"/>
                <a:ea typeface="Arial"/>
                <a:cs typeface="Arial"/>
                <a:sym typeface="Arial"/>
              </a:endParaRPr>
            </a:p>
          </p:txBody>
        </p:sp>
      </p:grpSp>
      <p:sp>
        <p:nvSpPr>
          <p:cNvPr id="169" name="Google Shape;169;p22"/>
          <p:cNvSpPr txBox="1"/>
          <p:nvPr/>
        </p:nvSpPr>
        <p:spPr>
          <a:xfrm>
            <a:off x="115250" y="4736417"/>
            <a:ext cx="75771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8761D"/>
                </a:solidFill>
                <a:latin typeface="Gill Sans"/>
                <a:ea typeface="Gill Sans"/>
                <a:cs typeface="Gill Sans"/>
                <a:sym typeface="Gill Sans"/>
              </a:rPr>
              <a:t>essential</a:t>
            </a:r>
            <a:endParaRPr sz="1400" b="0" i="0" u="none" strike="noStrike" cap="none">
              <a:solidFill>
                <a:srgbClr val="38761D"/>
              </a:solidFill>
              <a:latin typeface="Gill Sans"/>
              <a:ea typeface="Gill Sans"/>
              <a:cs typeface="Gill Sans"/>
              <a:sym typeface="Gill Sans"/>
            </a:endParaRPr>
          </a:p>
        </p:txBody>
      </p:sp>
      <p:pic>
        <p:nvPicPr>
          <p:cNvPr id="170" name="Google Shape;170;p22"/>
          <p:cNvPicPr preferRelativeResize="0"/>
          <p:nvPr/>
        </p:nvPicPr>
        <p:blipFill rotWithShape="1">
          <a:blip r:embed="rId3">
            <a:alphaModFix/>
          </a:blip>
          <a:srcRect l="24537" r="539"/>
          <a:stretch/>
        </p:blipFill>
        <p:spPr>
          <a:xfrm>
            <a:off x="843375" y="2275400"/>
            <a:ext cx="6622499" cy="21348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20">
          <a:extLst>
            <a:ext uri="{FF2B5EF4-FFF2-40B4-BE49-F238E27FC236}">
              <a16:creationId xmlns:a16="http://schemas.microsoft.com/office/drawing/2014/main" id="{62101C71-E9FD-85AA-6AE3-C0CF0639AA39}"/>
            </a:ext>
          </a:extLst>
        </p:cNvPr>
        <p:cNvGrpSpPr/>
        <p:nvPr/>
      </p:nvGrpSpPr>
      <p:grpSpPr>
        <a:xfrm>
          <a:off x="0" y="0"/>
          <a:ext cx="0" cy="0"/>
          <a:chOff x="0" y="0"/>
          <a:chExt cx="0" cy="0"/>
        </a:xfrm>
      </p:grpSpPr>
      <p:sp>
        <p:nvSpPr>
          <p:cNvPr id="621" name="Google Shape;621;p74">
            <a:extLst>
              <a:ext uri="{FF2B5EF4-FFF2-40B4-BE49-F238E27FC236}">
                <a16:creationId xmlns:a16="http://schemas.microsoft.com/office/drawing/2014/main" id="{4E2663DC-47C9-EAE4-DC56-72967A3E34B8}"/>
              </a:ext>
            </a:extLst>
          </p:cNvPr>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rPr>
              <a:t>c</a:t>
            </a:r>
            <a:r>
              <a:rPr lang="en" sz="1800" dirty="0" err="1">
                <a:solidFill>
                  <a:schemeClr val="dk1"/>
                </a:solidFill>
              </a:rPr>
              <a:t>ommon</a:t>
            </a:r>
            <a:r>
              <a:rPr lang="en" sz="1800" dirty="0">
                <a:solidFill>
                  <a:schemeClr val="dk1"/>
                </a:solidFill>
              </a:rPr>
              <a:t> upstream partners define sets of effectors</a:t>
            </a:r>
            <a:endParaRPr sz="1800" dirty="0">
              <a:solidFill>
                <a:schemeClr val="dk1"/>
              </a:solidFill>
            </a:endParaRPr>
          </a:p>
        </p:txBody>
      </p:sp>
      <p:pic>
        <p:nvPicPr>
          <p:cNvPr id="622" name="Google Shape;622;p74" title="figure2I.png">
            <a:extLst>
              <a:ext uri="{FF2B5EF4-FFF2-40B4-BE49-F238E27FC236}">
                <a16:creationId xmlns:a16="http://schemas.microsoft.com/office/drawing/2014/main" id="{F679EE19-29AE-F1DE-12A9-1495D4EA7742}"/>
              </a:ext>
            </a:extLst>
          </p:cNvPr>
          <p:cNvPicPr preferRelativeResize="0"/>
          <p:nvPr/>
        </p:nvPicPr>
        <p:blipFill>
          <a:blip r:embed="rId3">
            <a:alphaModFix/>
          </a:blip>
          <a:stretch>
            <a:fillRect/>
          </a:stretch>
        </p:blipFill>
        <p:spPr>
          <a:xfrm>
            <a:off x="1016665" y="652800"/>
            <a:ext cx="7012091" cy="4327775"/>
          </a:xfrm>
          <a:prstGeom prst="rect">
            <a:avLst/>
          </a:prstGeom>
          <a:noFill/>
          <a:ln>
            <a:noFill/>
          </a:ln>
        </p:spPr>
      </p:pic>
    </p:spTree>
    <p:extLst>
      <p:ext uri="{BB962C8B-B14F-4D97-AF65-F5344CB8AC3E}">
        <p14:creationId xmlns:p14="http://schemas.microsoft.com/office/powerpoint/2010/main" val="74452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9"/>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ascending and descending neurons link sets of sensors to sets of effectors</a:t>
            </a:r>
            <a:endParaRPr sz="1800"/>
          </a:p>
        </p:txBody>
      </p:sp>
      <p:pic>
        <p:nvPicPr>
          <p:cNvPr id="446" name="Google Shape;446;p49" title="figure3A.png"/>
          <p:cNvPicPr preferRelativeResize="0"/>
          <p:nvPr/>
        </p:nvPicPr>
        <p:blipFill>
          <a:blip r:embed="rId3">
            <a:alphaModFix/>
          </a:blip>
          <a:stretch>
            <a:fillRect/>
          </a:stretch>
        </p:blipFill>
        <p:spPr>
          <a:xfrm>
            <a:off x="2099281" y="651425"/>
            <a:ext cx="5132180" cy="4327771"/>
          </a:xfrm>
          <a:prstGeom prst="rect">
            <a:avLst/>
          </a:prstGeom>
          <a:noFill/>
          <a:ln>
            <a:noFill/>
          </a:ln>
        </p:spPr>
      </p:pic>
      <p:sp>
        <p:nvSpPr>
          <p:cNvPr id="447" name="Google Shape;447;p49"/>
          <p:cNvSpPr/>
          <p:nvPr/>
        </p:nvSpPr>
        <p:spPr>
          <a:xfrm>
            <a:off x="3985875" y="1094350"/>
            <a:ext cx="1095000" cy="75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8" name="Google Shape;448;p49"/>
          <p:cNvSpPr txBox="1"/>
          <p:nvPr/>
        </p:nvSpPr>
        <p:spPr>
          <a:xfrm>
            <a:off x="455275" y="3659000"/>
            <a:ext cx="2859900" cy="103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F471B1"/>
                </a:solidFill>
              </a:rPr>
              <a:t>descending neurons</a:t>
            </a:r>
            <a:endParaRPr sz="1800" b="1" dirty="0">
              <a:solidFill>
                <a:srgbClr val="F471B1"/>
              </a:solidFill>
            </a:endParaRPr>
          </a:p>
          <a:p>
            <a:pPr marL="0" lvl="0" indent="0" algn="l" rtl="0">
              <a:spcBef>
                <a:spcPts val="0"/>
              </a:spcBef>
              <a:spcAft>
                <a:spcPts val="0"/>
              </a:spcAft>
              <a:buNone/>
            </a:pPr>
            <a:r>
              <a:rPr lang="en" sz="1800" b="1" dirty="0">
                <a:solidFill>
                  <a:srgbClr val="2DAA57"/>
                </a:solidFill>
              </a:rPr>
              <a:t>ascending neurons</a:t>
            </a:r>
            <a:endParaRPr sz="1800" b="1" dirty="0">
              <a:solidFill>
                <a:srgbClr val="2DAA57"/>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6"/>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previously characterized ascending and descending neurons cluster together</a:t>
            </a:r>
            <a:endParaRPr sz="1800"/>
          </a:p>
        </p:txBody>
      </p:sp>
      <p:pic>
        <p:nvPicPr>
          <p:cNvPr id="502" name="Google Shape;502;p56" title="figure3B.png"/>
          <p:cNvPicPr preferRelativeResize="0"/>
          <p:nvPr/>
        </p:nvPicPr>
        <p:blipFill>
          <a:blip r:embed="rId3">
            <a:alphaModFix/>
          </a:blip>
          <a:stretch>
            <a:fillRect/>
          </a:stretch>
        </p:blipFill>
        <p:spPr>
          <a:xfrm>
            <a:off x="2103120" y="649224"/>
            <a:ext cx="5132180" cy="43277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0"/>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ascending and descending neurons link sets of sensors to sets of effectors</a:t>
            </a:r>
            <a:endParaRPr sz="1800"/>
          </a:p>
        </p:txBody>
      </p:sp>
      <p:pic>
        <p:nvPicPr>
          <p:cNvPr id="454" name="Google Shape;454;p50" title="figure3C_JO-E.png"/>
          <p:cNvPicPr preferRelativeResize="0"/>
          <p:nvPr/>
        </p:nvPicPr>
        <p:blipFill>
          <a:blip r:embed="rId3">
            <a:alphaModFix/>
          </a:blip>
          <a:stretch>
            <a:fillRect/>
          </a:stretch>
        </p:blipFill>
        <p:spPr>
          <a:xfrm>
            <a:off x="2103120" y="649224"/>
            <a:ext cx="5132180" cy="4327771"/>
          </a:xfrm>
          <a:prstGeom prst="rect">
            <a:avLst/>
          </a:prstGeom>
          <a:noFill/>
          <a:ln>
            <a:noFill/>
          </a:ln>
        </p:spPr>
      </p:pic>
      <p:sp>
        <p:nvSpPr>
          <p:cNvPr id="455" name="Google Shape;455;p50"/>
          <p:cNvSpPr/>
          <p:nvPr/>
        </p:nvSpPr>
        <p:spPr>
          <a:xfrm>
            <a:off x="3768375" y="734350"/>
            <a:ext cx="1155000" cy="57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6" name="Google Shape;456;p50"/>
          <p:cNvSpPr txBox="1"/>
          <p:nvPr/>
        </p:nvSpPr>
        <p:spPr>
          <a:xfrm>
            <a:off x="1310150" y="3150925"/>
            <a:ext cx="2325000" cy="14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influence from:</a:t>
            </a:r>
            <a:endParaRPr sz="1800" b="1" dirty="0"/>
          </a:p>
          <a:p>
            <a:pPr marL="0" lvl="0" indent="0" algn="l" rtl="0">
              <a:spcBef>
                <a:spcPts val="0"/>
              </a:spcBef>
              <a:spcAft>
                <a:spcPts val="0"/>
              </a:spcAft>
              <a:buNone/>
            </a:pPr>
            <a:r>
              <a:rPr lang="en" sz="1800" dirty="0"/>
              <a:t>JO-E</a:t>
            </a:r>
          </a:p>
          <a:p>
            <a:pPr marL="0" lvl="0" indent="0" algn="l" rtl="0">
              <a:spcBef>
                <a:spcPts val="0"/>
              </a:spcBef>
              <a:spcAft>
                <a:spcPts val="0"/>
              </a:spcAft>
              <a:buNone/>
            </a:pPr>
            <a:r>
              <a:rPr lang="en-GB" sz="1800" dirty="0"/>
              <a:t>a</a:t>
            </a:r>
            <a:r>
              <a:rPr lang="en" sz="1800" dirty="0" err="1"/>
              <a:t>ntenna</a:t>
            </a:r>
            <a:endParaRPr lang="en" sz="1800" dirty="0"/>
          </a:p>
          <a:p>
            <a:pPr marL="0" lvl="0" indent="0" algn="l" rtl="0">
              <a:spcBef>
                <a:spcPts val="0"/>
              </a:spcBef>
              <a:spcAft>
                <a:spcPts val="0"/>
              </a:spcAft>
              <a:buNone/>
            </a:pPr>
            <a:r>
              <a:rPr lang="en-GB" sz="1800" dirty="0"/>
              <a:t>mechanosensory</a:t>
            </a:r>
            <a:endParaRPr sz="1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1"/>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ascending and descending neurons link sets of sensors to sets of effectors</a:t>
            </a:r>
            <a:endParaRPr sz="1800"/>
          </a:p>
        </p:txBody>
      </p:sp>
      <p:pic>
        <p:nvPicPr>
          <p:cNvPr id="462" name="Google Shape;462;p51" title="figure3C_haltereCampaniform.png"/>
          <p:cNvPicPr preferRelativeResize="0"/>
          <p:nvPr/>
        </p:nvPicPr>
        <p:blipFill>
          <a:blip r:embed="rId3">
            <a:alphaModFix/>
          </a:blip>
          <a:stretch>
            <a:fillRect/>
          </a:stretch>
        </p:blipFill>
        <p:spPr>
          <a:xfrm>
            <a:off x="2103120" y="649224"/>
            <a:ext cx="5132180" cy="4327771"/>
          </a:xfrm>
          <a:prstGeom prst="rect">
            <a:avLst/>
          </a:prstGeom>
          <a:noFill/>
          <a:ln>
            <a:noFill/>
          </a:ln>
        </p:spPr>
      </p:pic>
      <p:sp>
        <p:nvSpPr>
          <p:cNvPr id="463" name="Google Shape;463;p51"/>
          <p:cNvSpPr/>
          <p:nvPr/>
        </p:nvSpPr>
        <p:spPr>
          <a:xfrm>
            <a:off x="2665875" y="569350"/>
            <a:ext cx="2761800" cy="622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 name="Google Shape;464;p51"/>
          <p:cNvSpPr txBox="1"/>
          <p:nvPr/>
        </p:nvSpPr>
        <p:spPr>
          <a:xfrm>
            <a:off x="1310150" y="3150925"/>
            <a:ext cx="2761800" cy="14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rPr>
              <a:t>influence from:</a:t>
            </a:r>
            <a:endParaRPr sz="1800" b="1"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haltere </a:t>
            </a:r>
          </a:p>
          <a:p>
            <a:pPr marL="0" lvl="0" indent="0" algn="l" rtl="0">
              <a:spcBef>
                <a:spcPts val="0"/>
              </a:spcBef>
              <a:spcAft>
                <a:spcPts val="0"/>
              </a:spcAft>
              <a:buClr>
                <a:schemeClr val="dk1"/>
              </a:buClr>
              <a:buSzPts val="1100"/>
              <a:buFont typeface="Arial"/>
              <a:buNone/>
            </a:pPr>
            <a:r>
              <a:rPr lang="en" sz="1800" dirty="0">
                <a:solidFill>
                  <a:schemeClr val="dk1"/>
                </a:solidFill>
              </a:rPr>
              <a:t>mechanosensory</a:t>
            </a:r>
          </a:p>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0"/>
              </a:spcAft>
              <a:buNone/>
            </a:pPr>
            <a:endParaRPr sz="18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2"/>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ascending and descending neurons link sets of sensors to sets of effectors</a:t>
            </a:r>
            <a:endParaRPr sz="1800"/>
          </a:p>
        </p:txBody>
      </p:sp>
      <p:pic>
        <p:nvPicPr>
          <p:cNvPr id="470" name="Google Shape;470;p52" title="figure3C_wheeler.png"/>
          <p:cNvPicPr preferRelativeResize="0"/>
          <p:nvPr/>
        </p:nvPicPr>
        <p:blipFill>
          <a:blip r:embed="rId3">
            <a:alphaModFix/>
          </a:blip>
          <a:stretch>
            <a:fillRect/>
          </a:stretch>
        </p:blipFill>
        <p:spPr>
          <a:xfrm>
            <a:off x="2103120" y="649224"/>
            <a:ext cx="5132180" cy="4327771"/>
          </a:xfrm>
          <a:prstGeom prst="rect">
            <a:avLst/>
          </a:prstGeom>
          <a:noFill/>
          <a:ln>
            <a:noFill/>
          </a:ln>
        </p:spPr>
      </p:pic>
      <p:sp>
        <p:nvSpPr>
          <p:cNvPr id="471" name="Google Shape;471;p52"/>
          <p:cNvSpPr txBox="1"/>
          <p:nvPr/>
        </p:nvSpPr>
        <p:spPr>
          <a:xfrm>
            <a:off x="1310150" y="3150925"/>
            <a:ext cx="2325000" cy="14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rPr>
              <a:t>influence from:</a:t>
            </a:r>
            <a:endParaRPr sz="1800" b="1" dirty="0">
              <a:solidFill>
                <a:schemeClr val="dk1"/>
              </a:solidFill>
            </a:endParaRPr>
          </a:p>
          <a:p>
            <a:pPr marL="0" lvl="0" indent="0" algn="l" rtl="0">
              <a:spcBef>
                <a:spcPts val="0"/>
              </a:spcBef>
              <a:spcAft>
                <a:spcPts val="0"/>
              </a:spcAft>
              <a:buNone/>
            </a:pPr>
            <a:r>
              <a:rPr lang="en" sz="1800" dirty="0"/>
              <a:t>Wheeler’s organ</a:t>
            </a:r>
          </a:p>
          <a:p>
            <a:pPr marL="0" lvl="0" indent="0" algn="l" rtl="0">
              <a:spcBef>
                <a:spcPts val="0"/>
              </a:spcBef>
              <a:spcAft>
                <a:spcPts val="0"/>
              </a:spcAft>
              <a:buNone/>
            </a:pPr>
            <a:r>
              <a:rPr lang="en-GB" sz="1800" dirty="0"/>
              <a:t>a</a:t>
            </a:r>
            <a:r>
              <a:rPr lang="en" sz="1800" dirty="0" err="1"/>
              <a:t>bdominal</a:t>
            </a:r>
            <a:endParaRPr lang="en" sz="1800" dirty="0"/>
          </a:p>
          <a:p>
            <a:pPr marL="0" lvl="0" indent="0" algn="l" rtl="0">
              <a:spcBef>
                <a:spcPts val="0"/>
              </a:spcBef>
              <a:spcAft>
                <a:spcPts val="0"/>
              </a:spcAft>
              <a:buNone/>
            </a:pPr>
            <a:r>
              <a:rPr lang="en-GB" sz="1800" dirty="0"/>
              <a:t>mechanosensory</a:t>
            </a:r>
            <a:endParaRPr sz="1800" dirty="0"/>
          </a:p>
        </p:txBody>
      </p:sp>
      <p:sp>
        <p:nvSpPr>
          <p:cNvPr id="472" name="Google Shape;472;p52"/>
          <p:cNvSpPr/>
          <p:nvPr/>
        </p:nvSpPr>
        <p:spPr>
          <a:xfrm>
            <a:off x="2665875" y="569350"/>
            <a:ext cx="2761800" cy="622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3"/>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ascending and descending neurons link sets of sensors to sets of effectors</a:t>
            </a:r>
            <a:endParaRPr sz="1800"/>
          </a:p>
        </p:txBody>
      </p:sp>
      <p:pic>
        <p:nvPicPr>
          <p:cNvPr id="478" name="Google Shape;478;p53" title="figure3C_frontLegMotor.png"/>
          <p:cNvPicPr preferRelativeResize="0"/>
          <p:nvPr/>
        </p:nvPicPr>
        <p:blipFill>
          <a:blip r:embed="rId3">
            <a:alphaModFix/>
          </a:blip>
          <a:stretch>
            <a:fillRect/>
          </a:stretch>
        </p:blipFill>
        <p:spPr>
          <a:xfrm>
            <a:off x="2103120" y="649224"/>
            <a:ext cx="5132180" cy="4327771"/>
          </a:xfrm>
          <a:prstGeom prst="rect">
            <a:avLst/>
          </a:prstGeom>
          <a:noFill/>
          <a:ln>
            <a:noFill/>
          </a:ln>
        </p:spPr>
      </p:pic>
      <p:sp>
        <p:nvSpPr>
          <p:cNvPr id="479" name="Google Shape;479;p53"/>
          <p:cNvSpPr/>
          <p:nvPr/>
        </p:nvSpPr>
        <p:spPr>
          <a:xfrm>
            <a:off x="2665875" y="569350"/>
            <a:ext cx="2761800" cy="6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 name="Google Shape;480;p53"/>
          <p:cNvSpPr txBox="1"/>
          <p:nvPr/>
        </p:nvSpPr>
        <p:spPr>
          <a:xfrm>
            <a:off x="1310150" y="3150925"/>
            <a:ext cx="2325000" cy="14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influence to:</a:t>
            </a:r>
            <a:endParaRPr sz="1800" b="1">
              <a:solidFill>
                <a:schemeClr val="dk1"/>
              </a:solidFill>
            </a:endParaRPr>
          </a:p>
          <a:p>
            <a:pPr marL="0" lvl="0" indent="0" algn="l" rtl="0">
              <a:spcBef>
                <a:spcPts val="0"/>
              </a:spcBef>
              <a:spcAft>
                <a:spcPts val="0"/>
              </a:spcAft>
              <a:buNone/>
            </a:pPr>
            <a:r>
              <a:rPr lang="en" sz="1800"/>
              <a:t>front leg motor</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4"/>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ascending and descending neurons link sets of sensors to sets of effectors</a:t>
            </a:r>
            <a:endParaRPr sz="1800"/>
          </a:p>
        </p:txBody>
      </p:sp>
      <p:pic>
        <p:nvPicPr>
          <p:cNvPr id="486" name="Google Shape;486;p54" title="figure3C_cropMotor.png"/>
          <p:cNvPicPr preferRelativeResize="0"/>
          <p:nvPr/>
        </p:nvPicPr>
        <p:blipFill>
          <a:blip r:embed="rId3">
            <a:alphaModFix/>
          </a:blip>
          <a:stretch>
            <a:fillRect/>
          </a:stretch>
        </p:blipFill>
        <p:spPr>
          <a:xfrm>
            <a:off x="2103120" y="649224"/>
            <a:ext cx="5132180" cy="4327771"/>
          </a:xfrm>
          <a:prstGeom prst="rect">
            <a:avLst/>
          </a:prstGeom>
          <a:noFill/>
          <a:ln>
            <a:noFill/>
          </a:ln>
        </p:spPr>
      </p:pic>
      <p:sp>
        <p:nvSpPr>
          <p:cNvPr id="487" name="Google Shape;487;p54"/>
          <p:cNvSpPr txBox="1"/>
          <p:nvPr/>
        </p:nvSpPr>
        <p:spPr>
          <a:xfrm>
            <a:off x="1310150" y="3150925"/>
            <a:ext cx="2325000" cy="14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rPr>
              <a:t>influence to:</a:t>
            </a:r>
            <a:endParaRPr sz="1800" b="1" dirty="0">
              <a:solidFill>
                <a:schemeClr val="dk1"/>
              </a:solidFill>
            </a:endParaRPr>
          </a:p>
          <a:p>
            <a:pPr marL="0" lvl="0" indent="0" algn="l" rtl="0">
              <a:spcBef>
                <a:spcPts val="0"/>
              </a:spcBef>
              <a:spcAft>
                <a:spcPts val="0"/>
              </a:spcAft>
              <a:buNone/>
            </a:pPr>
            <a:r>
              <a:rPr lang="en" sz="1800" dirty="0"/>
              <a:t>crop motor</a:t>
            </a:r>
          </a:p>
          <a:p>
            <a:pPr marL="0" lvl="0" indent="0" algn="l" rtl="0">
              <a:spcBef>
                <a:spcPts val="0"/>
              </a:spcBef>
              <a:spcAft>
                <a:spcPts val="0"/>
              </a:spcAft>
              <a:buNone/>
            </a:pPr>
            <a:r>
              <a:rPr lang="en" sz="1800" dirty="0"/>
              <a:t>(ingestion)</a:t>
            </a:r>
            <a:endParaRPr sz="1800" dirty="0"/>
          </a:p>
        </p:txBody>
      </p:sp>
      <p:sp>
        <p:nvSpPr>
          <p:cNvPr id="488" name="Google Shape;488;p54"/>
          <p:cNvSpPr/>
          <p:nvPr/>
        </p:nvSpPr>
        <p:spPr>
          <a:xfrm>
            <a:off x="2665875" y="569350"/>
            <a:ext cx="2761800" cy="6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5"/>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ascending and descending neurons link sets of sensors to sets of effectors</a:t>
            </a:r>
            <a:endParaRPr sz="1800"/>
          </a:p>
        </p:txBody>
      </p:sp>
      <p:pic>
        <p:nvPicPr>
          <p:cNvPr id="494" name="Google Shape;494;p55" title="figure3C_wingPower.png"/>
          <p:cNvPicPr preferRelativeResize="0"/>
          <p:nvPr/>
        </p:nvPicPr>
        <p:blipFill>
          <a:blip r:embed="rId3">
            <a:alphaModFix/>
          </a:blip>
          <a:stretch>
            <a:fillRect/>
          </a:stretch>
        </p:blipFill>
        <p:spPr>
          <a:xfrm>
            <a:off x="2103120" y="649224"/>
            <a:ext cx="5132180" cy="4327771"/>
          </a:xfrm>
          <a:prstGeom prst="rect">
            <a:avLst/>
          </a:prstGeom>
          <a:noFill/>
          <a:ln>
            <a:noFill/>
          </a:ln>
        </p:spPr>
      </p:pic>
      <p:sp>
        <p:nvSpPr>
          <p:cNvPr id="495" name="Google Shape;495;p55"/>
          <p:cNvSpPr/>
          <p:nvPr/>
        </p:nvSpPr>
        <p:spPr>
          <a:xfrm>
            <a:off x="2665875" y="569350"/>
            <a:ext cx="2887500" cy="6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6" name="Google Shape;496;p55"/>
          <p:cNvSpPr txBox="1"/>
          <p:nvPr/>
        </p:nvSpPr>
        <p:spPr>
          <a:xfrm>
            <a:off x="1310150" y="3150925"/>
            <a:ext cx="2325000" cy="14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rPr>
              <a:t>influence to:</a:t>
            </a:r>
            <a:endParaRPr sz="1800" b="1" dirty="0">
              <a:solidFill>
                <a:schemeClr val="dk1"/>
              </a:solidFill>
            </a:endParaRPr>
          </a:p>
          <a:p>
            <a:pPr marL="0" lvl="0" indent="0" algn="l" rtl="0">
              <a:spcBef>
                <a:spcPts val="0"/>
              </a:spcBef>
              <a:spcAft>
                <a:spcPts val="0"/>
              </a:spcAft>
              <a:buNone/>
            </a:pPr>
            <a:r>
              <a:rPr lang="en" sz="1800" dirty="0"/>
              <a:t>wing motor</a:t>
            </a:r>
          </a:p>
          <a:p>
            <a:pPr marL="0" lvl="0" indent="0" algn="l" rtl="0">
              <a:spcBef>
                <a:spcPts val="0"/>
              </a:spcBef>
              <a:spcAft>
                <a:spcPts val="0"/>
              </a:spcAft>
              <a:buNone/>
            </a:pPr>
            <a:r>
              <a:rPr lang="en" sz="1800" dirty="0"/>
              <a:t>(power)</a:t>
            </a:r>
            <a:endParaRPr sz="1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7"/>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ascending and descending neuron superclusters associate with specific behaviors</a:t>
            </a:r>
            <a:endParaRPr sz="1800">
              <a:solidFill>
                <a:schemeClr val="dk1"/>
              </a:solidFill>
            </a:endParaRPr>
          </a:p>
        </p:txBody>
      </p:sp>
      <p:pic>
        <p:nvPicPr>
          <p:cNvPr id="508" name="Google Shape;508;p57" title="figure3F.png"/>
          <p:cNvPicPr preferRelativeResize="0"/>
          <p:nvPr/>
        </p:nvPicPr>
        <p:blipFill>
          <a:blip r:embed="rId3">
            <a:alphaModFix/>
          </a:blip>
          <a:stretch>
            <a:fillRect/>
          </a:stretch>
        </p:blipFill>
        <p:spPr>
          <a:xfrm>
            <a:off x="80963" y="1425325"/>
            <a:ext cx="9028803" cy="25966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p:nvPr/>
        </p:nvSpPr>
        <p:spPr>
          <a:xfrm>
            <a:off x="115250" y="118525"/>
            <a:ext cx="75771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turning raw EM data into a </a:t>
            </a:r>
            <a:r>
              <a:rPr lang="en" sz="1800" b="0" i="1" u="none" strike="noStrike" cap="none">
                <a:solidFill>
                  <a:schemeClr val="dk1"/>
                </a:solidFill>
                <a:latin typeface="Arial"/>
                <a:ea typeface="Arial"/>
                <a:cs typeface="Arial"/>
                <a:sym typeface="Arial"/>
              </a:rPr>
              <a:t>useful</a:t>
            </a:r>
            <a:r>
              <a:rPr lang="en" sz="1800" b="0" i="0" u="none" strike="noStrike" cap="none">
                <a:solidFill>
                  <a:schemeClr val="dk1"/>
                </a:solidFill>
                <a:latin typeface="Arial"/>
                <a:ea typeface="Arial"/>
                <a:cs typeface="Arial"/>
                <a:sym typeface="Arial"/>
              </a:rPr>
              <a:t> connectome</a:t>
            </a:r>
            <a:endParaRPr sz="1800" b="0" i="0" u="none" strike="noStrike" cap="none">
              <a:solidFill>
                <a:schemeClr val="dk1"/>
              </a:solidFill>
              <a:latin typeface="Arial"/>
              <a:ea typeface="Arial"/>
              <a:cs typeface="Arial"/>
              <a:sym typeface="Arial"/>
            </a:endParaRPr>
          </a:p>
        </p:txBody>
      </p:sp>
      <p:sp>
        <p:nvSpPr>
          <p:cNvPr id="176" name="Google Shape;176;p23"/>
          <p:cNvSpPr txBox="1"/>
          <p:nvPr/>
        </p:nvSpPr>
        <p:spPr>
          <a:xfrm>
            <a:off x="640811" y="611450"/>
            <a:ext cx="3730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3F3F3F"/>
                </a:solidFill>
                <a:latin typeface="Arial"/>
                <a:ea typeface="Arial"/>
                <a:cs typeface="Arial"/>
                <a:sym typeface="Arial"/>
              </a:rPr>
              <a:t>network signs</a:t>
            </a:r>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3F3F3F"/>
                </a:solidFill>
                <a:latin typeface="Arial"/>
                <a:ea typeface="Arial"/>
                <a:cs typeface="Arial"/>
                <a:sym typeface="Arial"/>
              </a:rPr>
              <a:t>i.e. neurotransmitter predictions</a:t>
            </a:r>
            <a:endParaRPr sz="1800" b="0" i="0" u="none" strike="noStrike" cap="none">
              <a:solidFill>
                <a:srgbClr val="3F3F3F"/>
              </a:solidFill>
              <a:latin typeface="Arial"/>
              <a:ea typeface="Arial"/>
              <a:cs typeface="Arial"/>
              <a:sym typeface="Arial"/>
            </a:endParaRPr>
          </a:p>
        </p:txBody>
      </p:sp>
      <p:grpSp>
        <p:nvGrpSpPr>
          <p:cNvPr id="177" name="Google Shape;177;p23"/>
          <p:cNvGrpSpPr/>
          <p:nvPr/>
        </p:nvGrpSpPr>
        <p:grpSpPr>
          <a:xfrm>
            <a:off x="115250" y="529786"/>
            <a:ext cx="481800" cy="565643"/>
            <a:chOff x="3795873" y="545357"/>
            <a:chExt cx="481800" cy="565643"/>
          </a:xfrm>
        </p:grpSpPr>
        <p:sp>
          <p:nvSpPr>
            <p:cNvPr id="178" name="Google Shape;178;p23"/>
            <p:cNvSpPr/>
            <p:nvPr/>
          </p:nvSpPr>
          <p:spPr>
            <a:xfrm>
              <a:off x="3795873" y="629200"/>
              <a:ext cx="481800" cy="481800"/>
            </a:xfrm>
            <a:prstGeom prst="ellipse">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endParaRPr sz="2600" b="0" i="0" u="none" strike="noStrike" cap="none">
                <a:solidFill>
                  <a:schemeClr val="lt1"/>
                </a:solidFill>
                <a:latin typeface="Arial"/>
                <a:ea typeface="Arial"/>
                <a:cs typeface="Arial"/>
                <a:sym typeface="Arial"/>
              </a:endParaRPr>
            </a:p>
          </p:txBody>
        </p:sp>
        <p:sp>
          <p:nvSpPr>
            <p:cNvPr id="179" name="Google Shape;179;p23"/>
            <p:cNvSpPr txBox="1"/>
            <p:nvPr/>
          </p:nvSpPr>
          <p:spPr>
            <a:xfrm>
              <a:off x="3864157" y="545357"/>
              <a:ext cx="2277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lt1"/>
                  </a:solidFill>
                  <a:latin typeface="Arial"/>
                  <a:ea typeface="Arial"/>
                  <a:cs typeface="Arial"/>
                  <a:sym typeface="Arial"/>
                </a:rPr>
                <a:t>c</a:t>
              </a:r>
              <a:endParaRPr sz="2600" b="0" i="0" u="none" strike="noStrike" cap="none">
                <a:solidFill>
                  <a:schemeClr val="lt1"/>
                </a:solidFill>
                <a:latin typeface="Arial"/>
                <a:ea typeface="Arial"/>
                <a:cs typeface="Arial"/>
                <a:sym typeface="Arial"/>
              </a:endParaRPr>
            </a:p>
          </p:txBody>
        </p:sp>
      </p:grpSp>
      <p:sp>
        <p:nvSpPr>
          <p:cNvPr id="180" name="Google Shape;180;p23"/>
          <p:cNvSpPr txBox="1"/>
          <p:nvPr/>
        </p:nvSpPr>
        <p:spPr>
          <a:xfrm>
            <a:off x="640811" y="1390703"/>
            <a:ext cx="3730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3F3F3F"/>
                </a:solidFill>
              </a:rPr>
              <a:t>other detections</a:t>
            </a:r>
            <a:endParaRPr sz="1800" b="1"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a:solidFill>
                  <a:srgbClr val="3F3F3F"/>
                </a:solidFill>
              </a:rPr>
              <a:t>e</a:t>
            </a:r>
            <a:r>
              <a:rPr lang="en" sz="1800" b="0" i="0" u="none" strike="noStrike" cap="none">
                <a:solidFill>
                  <a:srgbClr val="3F3F3F"/>
                </a:solidFill>
                <a:latin typeface="Arial"/>
                <a:ea typeface="Arial"/>
                <a:cs typeface="Arial"/>
                <a:sym typeface="Arial"/>
              </a:rPr>
              <a:t>.</a:t>
            </a:r>
            <a:r>
              <a:rPr lang="en" sz="1800">
                <a:solidFill>
                  <a:srgbClr val="3F3F3F"/>
                </a:solidFill>
              </a:rPr>
              <a:t>g</a:t>
            </a:r>
            <a:r>
              <a:rPr lang="en" sz="1800" b="0" i="0" u="none" strike="noStrike" cap="none">
                <a:solidFill>
                  <a:srgbClr val="3F3F3F"/>
                </a:solidFill>
                <a:latin typeface="Arial"/>
                <a:ea typeface="Arial"/>
                <a:cs typeface="Arial"/>
                <a:sym typeface="Arial"/>
              </a:rPr>
              <a:t>. </a:t>
            </a:r>
            <a:r>
              <a:rPr lang="en" sz="1800">
                <a:solidFill>
                  <a:srgbClr val="3F3F3F"/>
                </a:solidFill>
              </a:rPr>
              <a:t>neuropeptides</a:t>
            </a:r>
            <a:endParaRPr sz="1800" b="0" i="0" u="none" strike="noStrike" cap="none">
              <a:solidFill>
                <a:srgbClr val="3F3F3F"/>
              </a:solidFill>
              <a:latin typeface="Arial"/>
              <a:ea typeface="Arial"/>
              <a:cs typeface="Arial"/>
              <a:sym typeface="Arial"/>
            </a:endParaRPr>
          </a:p>
        </p:txBody>
      </p:sp>
      <p:grpSp>
        <p:nvGrpSpPr>
          <p:cNvPr id="181" name="Google Shape;181;p23"/>
          <p:cNvGrpSpPr/>
          <p:nvPr/>
        </p:nvGrpSpPr>
        <p:grpSpPr>
          <a:xfrm>
            <a:off x="115250" y="1304516"/>
            <a:ext cx="481800" cy="550643"/>
            <a:chOff x="3795873" y="567857"/>
            <a:chExt cx="481800" cy="550643"/>
          </a:xfrm>
        </p:grpSpPr>
        <p:sp>
          <p:nvSpPr>
            <p:cNvPr id="182" name="Google Shape;182;p23"/>
            <p:cNvSpPr/>
            <p:nvPr/>
          </p:nvSpPr>
          <p:spPr>
            <a:xfrm>
              <a:off x="3795873" y="636700"/>
              <a:ext cx="481800" cy="481800"/>
            </a:xfrm>
            <a:prstGeom prst="ellipse">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endParaRPr sz="2600" b="0" i="0" u="none" strike="noStrike" cap="none">
                <a:solidFill>
                  <a:schemeClr val="lt1"/>
                </a:solidFill>
                <a:latin typeface="Arial"/>
                <a:ea typeface="Arial"/>
                <a:cs typeface="Arial"/>
                <a:sym typeface="Arial"/>
              </a:endParaRPr>
            </a:p>
          </p:txBody>
        </p:sp>
        <p:sp>
          <p:nvSpPr>
            <p:cNvPr id="183" name="Google Shape;183;p23"/>
            <p:cNvSpPr txBox="1"/>
            <p:nvPr/>
          </p:nvSpPr>
          <p:spPr>
            <a:xfrm>
              <a:off x="3856657" y="567857"/>
              <a:ext cx="2277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lt1"/>
                  </a:solidFill>
                  <a:latin typeface="Arial"/>
                  <a:ea typeface="Arial"/>
                  <a:cs typeface="Arial"/>
                  <a:sym typeface="Arial"/>
                </a:rPr>
                <a:t>d</a:t>
              </a:r>
              <a:endParaRPr sz="2600" b="0" i="0" u="none" strike="noStrike" cap="none">
                <a:solidFill>
                  <a:schemeClr val="lt1"/>
                </a:solidFill>
                <a:latin typeface="Arial"/>
                <a:ea typeface="Arial"/>
                <a:cs typeface="Arial"/>
                <a:sym typeface="Arial"/>
              </a:endParaRPr>
            </a:p>
          </p:txBody>
        </p:sp>
      </p:grpSp>
      <p:sp>
        <p:nvSpPr>
          <p:cNvPr id="184" name="Google Shape;184;p23"/>
          <p:cNvSpPr txBox="1"/>
          <p:nvPr/>
        </p:nvSpPr>
        <p:spPr>
          <a:xfrm>
            <a:off x="5519320" y="425487"/>
            <a:ext cx="3462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800"/>
              <a:buFont typeface="Arial"/>
              <a:buNone/>
            </a:pPr>
            <a:r>
              <a:rPr lang="en" sz="1800" b="1">
                <a:solidFill>
                  <a:srgbClr val="3F3F3F"/>
                </a:solidFill>
              </a:rPr>
              <a:t>classification</a:t>
            </a:r>
            <a:endParaRPr/>
          </a:p>
          <a:p>
            <a:pPr marL="0" lvl="0" indent="0" algn="l" rtl="0">
              <a:spcBef>
                <a:spcPts val="0"/>
              </a:spcBef>
              <a:spcAft>
                <a:spcPts val="0"/>
              </a:spcAft>
              <a:buClr>
                <a:schemeClr val="dk1"/>
              </a:buClr>
              <a:buSzPts val="1800"/>
              <a:buFont typeface="Arial"/>
              <a:buNone/>
            </a:pPr>
            <a:r>
              <a:rPr lang="en" sz="1800">
                <a:solidFill>
                  <a:srgbClr val="3F3F3F"/>
                </a:solidFill>
              </a:rPr>
              <a:t>i.e. literature-consistent cell types</a:t>
            </a:r>
            <a:endParaRPr sz="1800">
              <a:solidFill>
                <a:srgbClr val="3F3F3F"/>
              </a:solidFill>
            </a:endParaRPr>
          </a:p>
        </p:txBody>
      </p:sp>
      <p:grpSp>
        <p:nvGrpSpPr>
          <p:cNvPr id="185" name="Google Shape;185;p23"/>
          <p:cNvGrpSpPr/>
          <p:nvPr/>
        </p:nvGrpSpPr>
        <p:grpSpPr>
          <a:xfrm>
            <a:off x="4977006" y="514101"/>
            <a:ext cx="481800" cy="576097"/>
            <a:chOff x="3795873" y="534903"/>
            <a:chExt cx="481800" cy="576097"/>
          </a:xfrm>
        </p:grpSpPr>
        <p:sp>
          <p:nvSpPr>
            <p:cNvPr id="186" name="Google Shape;186;p23"/>
            <p:cNvSpPr/>
            <p:nvPr/>
          </p:nvSpPr>
          <p:spPr>
            <a:xfrm>
              <a:off x="3795873" y="629200"/>
              <a:ext cx="481800" cy="481800"/>
            </a:xfrm>
            <a:prstGeom prst="ellipse">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endParaRPr sz="2600" b="0" i="0" u="none" strike="noStrike" cap="none">
                <a:solidFill>
                  <a:schemeClr val="lt1"/>
                </a:solidFill>
                <a:latin typeface="Arial"/>
                <a:ea typeface="Arial"/>
                <a:cs typeface="Arial"/>
                <a:sym typeface="Arial"/>
              </a:endParaRPr>
            </a:p>
          </p:txBody>
        </p:sp>
        <p:sp>
          <p:nvSpPr>
            <p:cNvPr id="187" name="Google Shape;187;p23"/>
            <p:cNvSpPr txBox="1"/>
            <p:nvPr/>
          </p:nvSpPr>
          <p:spPr>
            <a:xfrm>
              <a:off x="3859888" y="534903"/>
              <a:ext cx="2277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dirty="0">
                  <a:solidFill>
                    <a:schemeClr val="lt1"/>
                  </a:solidFill>
                  <a:latin typeface="Arial"/>
                  <a:ea typeface="Arial"/>
                  <a:cs typeface="Arial"/>
                  <a:sym typeface="Arial"/>
                </a:rPr>
                <a:t>e</a:t>
              </a:r>
              <a:endParaRPr sz="2600" b="0" i="0" u="none" strike="noStrike" cap="none" dirty="0">
                <a:solidFill>
                  <a:schemeClr val="lt1"/>
                </a:solidFill>
                <a:latin typeface="Arial"/>
                <a:ea typeface="Arial"/>
                <a:cs typeface="Arial"/>
                <a:sym typeface="Arial"/>
              </a:endParaRPr>
            </a:p>
          </p:txBody>
        </p:sp>
      </p:grpSp>
      <p:sp>
        <p:nvSpPr>
          <p:cNvPr id="188" name="Google Shape;188;p23"/>
          <p:cNvSpPr txBox="1"/>
          <p:nvPr/>
        </p:nvSpPr>
        <p:spPr>
          <a:xfrm>
            <a:off x="115250" y="4756640"/>
            <a:ext cx="75771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accent5"/>
                </a:solidFill>
                <a:latin typeface="Gill Sans"/>
                <a:ea typeface="Gill Sans"/>
                <a:cs typeface="Gill Sans"/>
                <a:sym typeface="Gill Sans"/>
              </a:rPr>
              <a:t>ideal</a:t>
            </a:r>
            <a:endParaRPr sz="1400" b="0" i="0" u="none" strike="noStrike" cap="none">
              <a:solidFill>
                <a:schemeClr val="accent5"/>
              </a:solidFill>
              <a:latin typeface="Gill Sans"/>
              <a:ea typeface="Gill Sans"/>
              <a:cs typeface="Gill Sans"/>
              <a:sym typeface="Gill Sans"/>
            </a:endParaRPr>
          </a:p>
        </p:txBody>
      </p:sp>
      <p:pic>
        <p:nvPicPr>
          <p:cNvPr id="189" name="Google Shape;189;p23"/>
          <p:cNvPicPr preferRelativeResize="0"/>
          <p:nvPr/>
        </p:nvPicPr>
        <p:blipFill rotWithShape="1">
          <a:blip r:embed="rId3">
            <a:alphaModFix/>
          </a:blip>
          <a:srcRect l="23649" t="-237" r="-1621" b="-3164"/>
          <a:stretch/>
        </p:blipFill>
        <p:spPr>
          <a:xfrm>
            <a:off x="760150" y="2084450"/>
            <a:ext cx="6894700" cy="3429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0">
          <a:extLst>
            <a:ext uri="{FF2B5EF4-FFF2-40B4-BE49-F238E27FC236}">
              <a16:creationId xmlns:a16="http://schemas.microsoft.com/office/drawing/2014/main" id="{D869D037-CE30-0FFA-022E-E3EC93EDB516}"/>
            </a:ext>
          </a:extLst>
        </p:cNvPr>
        <p:cNvGrpSpPr/>
        <p:nvPr/>
      </p:nvGrpSpPr>
      <p:grpSpPr>
        <a:xfrm>
          <a:off x="0" y="0"/>
          <a:ext cx="0" cy="0"/>
          <a:chOff x="0" y="0"/>
          <a:chExt cx="0" cy="0"/>
        </a:xfrm>
      </p:grpSpPr>
      <p:sp>
        <p:nvSpPr>
          <p:cNvPr id="551" name="Google Shape;551;p64">
            <a:extLst>
              <a:ext uri="{FF2B5EF4-FFF2-40B4-BE49-F238E27FC236}">
                <a16:creationId xmlns:a16="http://schemas.microsoft.com/office/drawing/2014/main" id="{C8D6B019-263E-1BDB-E574-B6D46ABE6F2A}"/>
              </a:ext>
            </a:extLst>
          </p:cNvPr>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ascending and descending neuron superclusters influence each other</a:t>
            </a:r>
            <a:endParaRPr sz="1800">
              <a:solidFill>
                <a:schemeClr val="dk1"/>
              </a:solidFill>
            </a:endParaRPr>
          </a:p>
        </p:txBody>
      </p:sp>
      <p:pic>
        <p:nvPicPr>
          <p:cNvPr id="553" name="Google Shape;553;p64" title="figure5C.png">
            <a:extLst>
              <a:ext uri="{FF2B5EF4-FFF2-40B4-BE49-F238E27FC236}">
                <a16:creationId xmlns:a16="http://schemas.microsoft.com/office/drawing/2014/main" id="{0793A76A-29C3-627F-3823-8C90B32EEBB8}"/>
              </a:ext>
            </a:extLst>
          </p:cNvPr>
          <p:cNvPicPr preferRelativeResize="0"/>
          <p:nvPr/>
        </p:nvPicPr>
        <p:blipFill>
          <a:blip r:embed="rId3">
            <a:alphaModFix/>
          </a:blip>
          <a:stretch>
            <a:fillRect/>
          </a:stretch>
        </p:blipFill>
        <p:spPr>
          <a:xfrm>
            <a:off x="1303066" y="641470"/>
            <a:ext cx="6377894" cy="4331828"/>
          </a:xfrm>
          <a:prstGeom prst="rect">
            <a:avLst/>
          </a:prstGeom>
          <a:noFill/>
          <a:ln>
            <a:noFill/>
          </a:ln>
        </p:spPr>
      </p:pic>
    </p:spTree>
    <p:extLst>
      <p:ext uri="{BB962C8B-B14F-4D97-AF65-F5344CB8AC3E}">
        <p14:creationId xmlns:p14="http://schemas.microsoft.com/office/powerpoint/2010/main" val="3726699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4"/>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ascending and descending neuron superclusters influence each other</a:t>
            </a:r>
            <a:endParaRPr sz="1800" dirty="0">
              <a:solidFill>
                <a:schemeClr val="dk1"/>
              </a:solidFill>
            </a:endParaRPr>
          </a:p>
        </p:txBody>
      </p:sp>
      <p:pic>
        <p:nvPicPr>
          <p:cNvPr id="552" name="Google Shape;552;p64" title="figure5B.png"/>
          <p:cNvPicPr preferRelativeResize="0"/>
          <p:nvPr/>
        </p:nvPicPr>
        <p:blipFill>
          <a:blip r:embed="rId3">
            <a:alphaModFix/>
          </a:blip>
          <a:stretch>
            <a:fillRect/>
          </a:stretch>
        </p:blipFill>
        <p:spPr>
          <a:xfrm>
            <a:off x="1911845" y="603504"/>
            <a:ext cx="4911395" cy="43022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4ECA6BC2-AC78-425D-AF07-826F044AF3CE}"/>
            </a:ext>
          </a:extLst>
        </p:cNvPr>
        <p:cNvGrpSpPr/>
        <p:nvPr/>
      </p:nvGrpSpPr>
      <p:grpSpPr>
        <a:xfrm>
          <a:off x="0" y="0"/>
          <a:ext cx="0" cy="0"/>
          <a:chOff x="0" y="0"/>
          <a:chExt cx="0" cy="0"/>
        </a:xfrm>
      </p:grpSpPr>
      <p:sp>
        <p:nvSpPr>
          <p:cNvPr id="445" name="Google Shape;445;p49">
            <a:extLst>
              <a:ext uri="{FF2B5EF4-FFF2-40B4-BE49-F238E27FC236}">
                <a16:creationId xmlns:a16="http://schemas.microsoft.com/office/drawing/2014/main" id="{20919806-427F-2ADE-216F-3C15A3C975C8}"/>
              </a:ext>
            </a:extLst>
          </p:cNvPr>
          <p:cNvSpPr txBox="1"/>
          <p:nvPr/>
        </p:nvSpPr>
        <p:spPr>
          <a:xfrm>
            <a:off x="115250" y="118525"/>
            <a:ext cx="90288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low-level sensor-effector units are chained by long-ranged connections</a:t>
            </a:r>
            <a:endParaRPr sz="1800" dirty="0"/>
          </a:p>
        </p:txBody>
      </p:sp>
      <p:sp>
        <p:nvSpPr>
          <p:cNvPr id="447" name="Google Shape;447;p49">
            <a:extLst>
              <a:ext uri="{FF2B5EF4-FFF2-40B4-BE49-F238E27FC236}">
                <a16:creationId xmlns:a16="http://schemas.microsoft.com/office/drawing/2014/main" id="{8D82A94C-A1B4-D53F-ED1D-85574D016813}"/>
              </a:ext>
            </a:extLst>
          </p:cNvPr>
          <p:cNvSpPr/>
          <p:nvPr/>
        </p:nvSpPr>
        <p:spPr>
          <a:xfrm>
            <a:off x="3985875" y="1094350"/>
            <a:ext cx="1095000" cy="75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 name="Picture 3" descr="A diagram of a grooming controller&#10;&#10;AI-generated content may be incorrect.">
            <a:extLst>
              <a:ext uri="{FF2B5EF4-FFF2-40B4-BE49-F238E27FC236}">
                <a16:creationId xmlns:a16="http://schemas.microsoft.com/office/drawing/2014/main" id="{054AA8B6-4139-C863-859E-A299DBAF3689}"/>
              </a:ext>
            </a:extLst>
          </p:cNvPr>
          <p:cNvPicPr>
            <a:picLocks noChangeAspect="1"/>
          </p:cNvPicPr>
          <p:nvPr/>
        </p:nvPicPr>
        <p:blipFill>
          <a:blip r:embed="rId3"/>
          <a:stretch>
            <a:fillRect/>
          </a:stretch>
        </p:blipFill>
        <p:spPr>
          <a:xfrm>
            <a:off x="776435" y="776756"/>
            <a:ext cx="7192109" cy="4038646"/>
          </a:xfrm>
          <a:prstGeom prst="rect">
            <a:avLst/>
          </a:prstGeom>
        </p:spPr>
      </p:pic>
    </p:spTree>
    <p:extLst>
      <p:ext uri="{BB962C8B-B14F-4D97-AF65-F5344CB8AC3E}">
        <p14:creationId xmlns:p14="http://schemas.microsoft.com/office/powerpoint/2010/main" val="412246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5"/>
          <p:cNvSpPr txBox="1"/>
          <p:nvPr/>
        </p:nvSpPr>
        <p:spPr>
          <a:xfrm>
            <a:off x="115250" y="118525"/>
            <a:ext cx="8721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the arrangement of ascending and descending superclusters is analogous to a </a:t>
            </a:r>
            <a:r>
              <a:rPr lang="en" sz="1800" b="1" dirty="0">
                <a:solidFill>
                  <a:schemeClr val="dk1"/>
                </a:solidFill>
              </a:rPr>
              <a:t>subsumption architecture</a:t>
            </a:r>
            <a:endParaRPr sz="1800" b="1" dirty="0">
              <a:solidFill>
                <a:schemeClr val="dk1"/>
              </a:solidFill>
            </a:endParaRPr>
          </a:p>
        </p:txBody>
      </p:sp>
      <p:pic>
        <p:nvPicPr>
          <p:cNvPr id="559" name="Google Shape;559;p65" title="figure5D.png"/>
          <p:cNvPicPr preferRelativeResize="0"/>
          <p:nvPr/>
        </p:nvPicPr>
        <p:blipFill>
          <a:blip r:embed="rId3">
            <a:alphaModFix/>
          </a:blip>
          <a:stretch>
            <a:fillRect/>
          </a:stretch>
        </p:blipFill>
        <p:spPr>
          <a:xfrm>
            <a:off x="719110" y="1674475"/>
            <a:ext cx="7858074" cy="2217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ADF5C81D-0956-7BF1-92AE-21AEFCFA6017}"/>
            </a:ext>
          </a:extLst>
        </p:cNvPr>
        <p:cNvGrpSpPr/>
        <p:nvPr/>
      </p:nvGrpSpPr>
      <p:grpSpPr>
        <a:xfrm>
          <a:off x="0" y="0"/>
          <a:ext cx="0" cy="0"/>
          <a:chOff x="0" y="0"/>
          <a:chExt cx="0" cy="0"/>
        </a:xfrm>
      </p:grpSpPr>
      <p:sp>
        <p:nvSpPr>
          <p:cNvPr id="558" name="Google Shape;558;p65">
            <a:extLst>
              <a:ext uri="{FF2B5EF4-FFF2-40B4-BE49-F238E27FC236}">
                <a16:creationId xmlns:a16="http://schemas.microsoft.com/office/drawing/2014/main" id="{9FA016EB-153B-7D0B-061D-A3CAC1BE7CBE}"/>
              </a:ext>
            </a:extLst>
          </p:cNvPr>
          <p:cNvSpPr txBox="1"/>
          <p:nvPr/>
        </p:nvSpPr>
        <p:spPr>
          <a:xfrm>
            <a:off x="115250" y="118525"/>
            <a:ext cx="8721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rPr>
              <a:t>c</a:t>
            </a:r>
            <a:r>
              <a:rPr lang="en" sz="1800" dirty="0" err="1">
                <a:solidFill>
                  <a:schemeClr val="dk1"/>
                </a:solidFill>
              </a:rPr>
              <a:t>lassical</a:t>
            </a:r>
            <a:r>
              <a:rPr lang="en" sz="1800" dirty="0">
                <a:solidFill>
                  <a:schemeClr val="dk1"/>
                </a:solidFill>
              </a:rPr>
              <a:t> "central controllers" are not very influential </a:t>
            </a:r>
            <a:endParaRPr sz="1800" b="1" dirty="0">
              <a:solidFill>
                <a:schemeClr val="dk1"/>
              </a:solidFill>
            </a:endParaRPr>
          </a:p>
        </p:txBody>
      </p:sp>
      <p:pic>
        <p:nvPicPr>
          <p:cNvPr id="3" name="Picture 2" descr="A screenshot of a computer&#10;&#10;AI-generated content may be incorrect.">
            <a:extLst>
              <a:ext uri="{FF2B5EF4-FFF2-40B4-BE49-F238E27FC236}">
                <a16:creationId xmlns:a16="http://schemas.microsoft.com/office/drawing/2014/main" id="{CF6515C9-C583-AD02-86AA-24AE9EDE07D2}"/>
              </a:ext>
            </a:extLst>
          </p:cNvPr>
          <p:cNvPicPr>
            <a:picLocks noChangeAspect="1"/>
          </p:cNvPicPr>
          <p:nvPr/>
        </p:nvPicPr>
        <p:blipFill>
          <a:blip r:embed="rId3"/>
          <a:stretch>
            <a:fillRect/>
          </a:stretch>
        </p:blipFill>
        <p:spPr>
          <a:xfrm>
            <a:off x="2720267" y="842038"/>
            <a:ext cx="4046179" cy="3952806"/>
          </a:xfrm>
          <a:prstGeom prst="rect">
            <a:avLst/>
          </a:prstGeom>
        </p:spPr>
      </p:pic>
    </p:spTree>
    <p:extLst>
      <p:ext uri="{BB962C8B-B14F-4D97-AF65-F5344CB8AC3E}">
        <p14:creationId xmlns:p14="http://schemas.microsoft.com/office/powerpoint/2010/main" val="3964422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C853-EC00-DD19-C843-C242ED7CFA57}"/>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EE08C58-66B2-517F-C4CB-D061398E28E2}"/>
              </a:ext>
            </a:extLst>
          </p:cNvPr>
          <p:cNvCxnSpPr>
            <a:cxnSpLocks/>
            <a:stCxn id="45" idx="1"/>
          </p:cNvCxnSpPr>
          <p:nvPr/>
        </p:nvCxnSpPr>
        <p:spPr>
          <a:xfrm flipH="1" flipV="1">
            <a:off x="3318927" y="1897153"/>
            <a:ext cx="868185" cy="22108"/>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037316-009E-6D54-575B-F6C4604A1263}"/>
              </a:ext>
            </a:extLst>
          </p:cNvPr>
          <p:cNvCxnSpPr>
            <a:cxnSpLocks/>
            <a:stCxn id="47" idx="1"/>
          </p:cNvCxnSpPr>
          <p:nvPr/>
        </p:nvCxnSpPr>
        <p:spPr>
          <a:xfrm flipH="1" flipV="1">
            <a:off x="3323325" y="2669343"/>
            <a:ext cx="863787" cy="35031"/>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7DF93D-030C-D860-8BC3-51C78698F945}"/>
              </a:ext>
            </a:extLst>
          </p:cNvPr>
          <p:cNvCxnSpPr>
            <a:cxnSpLocks/>
            <a:stCxn id="49" idx="1"/>
          </p:cNvCxnSpPr>
          <p:nvPr/>
        </p:nvCxnSpPr>
        <p:spPr>
          <a:xfrm flipH="1">
            <a:off x="3315411" y="3445266"/>
            <a:ext cx="871701" cy="1092"/>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D99E0F-83CC-7185-985D-C9F817161242}"/>
              </a:ext>
            </a:extLst>
          </p:cNvPr>
          <p:cNvCxnSpPr>
            <a:cxnSpLocks/>
          </p:cNvCxnSpPr>
          <p:nvPr/>
        </p:nvCxnSpPr>
        <p:spPr>
          <a:xfrm>
            <a:off x="3725402" y="1897153"/>
            <a:ext cx="0" cy="23172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6FFD951-D624-275A-CC48-5B4A3D5E5369}"/>
              </a:ext>
            </a:extLst>
          </p:cNvPr>
          <p:cNvSpPr/>
          <p:nvPr/>
        </p:nvSpPr>
        <p:spPr>
          <a:xfrm>
            <a:off x="1578052" y="1629428"/>
            <a:ext cx="1740877"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8" name="Rounded Rectangle 7">
            <a:extLst>
              <a:ext uri="{FF2B5EF4-FFF2-40B4-BE49-F238E27FC236}">
                <a16:creationId xmlns:a16="http://schemas.microsoft.com/office/drawing/2014/main" id="{4096743A-9EE2-5E2A-4078-B83CDBF17A8D}"/>
              </a:ext>
            </a:extLst>
          </p:cNvPr>
          <p:cNvSpPr/>
          <p:nvPr/>
        </p:nvSpPr>
        <p:spPr>
          <a:xfrm>
            <a:off x="1578051" y="2363976"/>
            <a:ext cx="1740877"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9" name="Rounded Rectangle 8">
            <a:extLst>
              <a:ext uri="{FF2B5EF4-FFF2-40B4-BE49-F238E27FC236}">
                <a16:creationId xmlns:a16="http://schemas.microsoft.com/office/drawing/2014/main" id="{8E4CB12A-6F81-7F4C-57BE-8E9EDB109E80}"/>
              </a:ext>
            </a:extLst>
          </p:cNvPr>
          <p:cNvSpPr/>
          <p:nvPr/>
        </p:nvSpPr>
        <p:spPr>
          <a:xfrm>
            <a:off x="1578051" y="3108098"/>
            <a:ext cx="1740877"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10" name="Oval 9">
            <a:extLst>
              <a:ext uri="{FF2B5EF4-FFF2-40B4-BE49-F238E27FC236}">
                <a16:creationId xmlns:a16="http://schemas.microsoft.com/office/drawing/2014/main" id="{B756E889-5C22-88DE-6233-96DCAC1404A8}"/>
              </a:ext>
            </a:extLst>
          </p:cNvPr>
          <p:cNvSpPr/>
          <p:nvPr/>
        </p:nvSpPr>
        <p:spPr>
          <a:xfrm>
            <a:off x="3519498" y="1701963"/>
            <a:ext cx="390379" cy="390379"/>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1" name="Oval 10">
            <a:extLst>
              <a:ext uri="{FF2B5EF4-FFF2-40B4-BE49-F238E27FC236}">
                <a16:creationId xmlns:a16="http://schemas.microsoft.com/office/drawing/2014/main" id="{B5C0DDDE-17F5-7C39-F53E-E9F35203377F}"/>
              </a:ext>
            </a:extLst>
          </p:cNvPr>
          <p:cNvSpPr/>
          <p:nvPr/>
        </p:nvSpPr>
        <p:spPr>
          <a:xfrm>
            <a:off x="3519498" y="2447062"/>
            <a:ext cx="390379" cy="390379"/>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2" name="Oval 11">
            <a:extLst>
              <a:ext uri="{FF2B5EF4-FFF2-40B4-BE49-F238E27FC236}">
                <a16:creationId xmlns:a16="http://schemas.microsoft.com/office/drawing/2014/main" id="{D58D5924-6337-0758-C862-7A9BBCC6C4CC}"/>
              </a:ext>
            </a:extLst>
          </p:cNvPr>
          <p:cNvSpPr/>
          <p:nvPr/>
        </p:nvSpPr>
        <p:spPr>
          <a:xfrm>
            <a:off x="3519497" y="3191184"/>
            <a:ext cx="390379" cy="390379"/>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3" name="Rounded Rectangle 12">
            <a:extLst>
              <a:ext uri="{FF2B5EF4-FFF2-40B4-BE49-F238E27FC236}">
                <a16:creationId xmlns:a16="http://schemas.microsoft.com/office/drawing/2014/main" id="{E22AD0EE-D3DF-6721-1FC5-9EB30D19FC69}"/>
              </a:ext>
            </a:extLst>
          </p:cNvPr>
          <p:cNvSpPr/>
          <p:nvPr/>
        </p:nvSpPr>
        <p:spPr>
          <a:xfrm>
            <a:off x="1578050" y="3922900"/>
            <a:ext cx="1740877"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cxnSp>
        <p:nvCxnSpPr>
          <p:cNvPr id="14" name="Straight Arrow Connector 13">
            <a:extLst>
              <a:ext uri="{FF2B5EF4-FFF2-40B4-BE49-F238E27FC236}">
                <a16:creationId xmlns:a16="http://schemas.microsoft.com/office/drawing/2014/main" id="{7D6548A0-D015-2623-F047-78F97AE37EB7}"/>
              </a:ext>
            </a:extLst>
          </p:cNvPr>
          <p:cNvCxnSpPr>
            <a:cxnSpLocks/>
          </p:cNvCxnSpPr>
          <p:nvPr/>
        </p:nvCxnSpPr>
        <p:spPr>
          <a:xfrm>
            <a:off x="355074" y="1949693"/>
            <a:ext cx="109091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1C5E50-213B-38A6-6CAA-B1EB1A9106EC}"/>
              </a:ext>
            </a:extLst>
          </p:cNvPr>
          <p:cNvCxnSpPr>
            <a:cxnSpLocks/>
          </p:cNvCxnSpPr>
          <p:nvPr/>
        </p:nvCxnSpPr>
        <p:spPr>
          <a:xfrm>
            <a:off x="355074" y="2677696"/>
            <a:ext cx="109091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C5155-4DEA-4AAC-D417-9F80473A5F3A}"/>
              </a:ext>
            </a:extLst>
          </p:cNvPr>
          <p:cNvCxnSpPr>
            <a:cxnSpLocks/>
          </p:cNvCxnSpPr>
          <p:nvPr/>
        </p:nvCxnSpPr>
        <p:spPr>
          <a:xfrm>
            <a:off x="355074" y="3184133"/>
            <a:ext cx="109091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8CEF26-0CE2-370C-0BCB-E85C33910EA0}"/>
              </a:ext>
            </a:extLst>
          </p:cNvPr>
          <p:cNvCxnSpPr>
            <a:cxnSpLocks/>
          </p:cNvCxnSpPr>
          <p:nvPr/>
        </p:nvCxnSpPr>
        <p:spPr>
          <a:xfrm flipH="1">
            <a:off x="3344756" y="4192934"/>
            <a:ext cx="402078"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035B10-789A-4285-A381-5F2435916D08}"/>
              </a:ext>
            </a:extLst>
          </p:cNvPr>
          <p:cNvCxnSpPr>
            <a:cxnSpLocks/>
          </p:cNvCxnSpPr>
          <p:nvPr/>
        </p:nvCxnSpPr>
        <p:spPr>
          <a:xfrm>
            <a:off x="355074" y="1789673"/>
            <a:ext cx="109091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0A1305-1585-DC08-DDF2-CE592E788E8E}"/>
              </a:ext>
            </a:extLst>
          </p:cNvPr>
          <p:cNvCxnSpPr>
            <a:cxnSpLocks/>
          </p:cNvCxnSpPr>
          <p:nvPr/>
        </p:nvCxnSpPr>
        <p:spPr>
          <a:xfrm>
            <a:off x="344523" y="3393632"/>
            <a:ext cx="109091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08141C7-DFBB-4D2C-A71C-D652E4129189}"/>
              </a:ext>
            </a:extLst>
          </p:cNvPr>
          <p:cNvCxnSpPr>
            <a:cxnSpLocks/>
          </p:cNvCxnSpPr>
          <p:nvPr/>
        </p:nvCxnSpPr>
        <p:spPr>
          <a:xfrm>
            <a:off x="355074" y="3604405"/>
            <a:ext cx="109091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55C50CD-94A8-8890-5CBB-B62051ED96C6}"/>
              </a:ext>
            </a:extLst>
          </p:cNvPr>
          <p:cNvSpPr txBox="1"/>
          <p:nvPr/>
        </p:nvSpPr>
        <p:spPr>
          <a:xfrm rot="16200000">
            <a:off x="-478173" y="2352123"/>
            <a:ext cx="1279273" cy="369332"/>
          </a:xfrm>
          <a:prstGeom prst="rect">
            <a:avLst/>
          </a:prstGeom>
          <a:noFill/>
        </p:spPr>
        <p:txBody>
          <a:bodyPr wrap="square">
            <a:spAutoFit/>
          </a:bodyPr>
          <a:lstStyle/>
          <a:p>
            <a:r>
              <a:rPr lang="en-US" sz="1800" dirty="0">
                <a:solidFill>
                  <a:schemeClr val="bg2"/>
                </a:solidFill>
                <a:latin typeface="Gill Sans MT Light" panose="020B0302020104020203" pitchFamily="34" charset="0"/>
              </a:rPr>
              <a:t>body parts</a:t>
            </a:r>
            <a:endParaRPr lang="en-GB" sz="1800" dirty="0"/>
          </a:p>
        </p:txBody>
      </p:sp>
      <p:sp>
        <p:nvSpPr>
          <p:cNvPr id="39" name="TextBox 38">
            <a:extLst>
              <a:ext uri="{FF2B5EF4-FFF2-40B4-BE49-F238E27FC236}">
                <a16:creationId xmlns:a16="http://schemas.microsoft.com/office/drawing/2014/main" id="{5521D4BA-8692-1960-46EF-4F5887BCBC49}"/>
              </a:ext>
            </a:extLst>
          </p:cNvPr>
          <p:cNvSpPr txBox="1"/>
          <p:nvPr/>
        </p:nvSpPr>
        <p:spPr>
          <a:xfrm>
            <a:off x="1818013" y="1740509"/>
            <a:ext cx="1279273" cy="369332"/>
          </a:xfrm>
          <a:prstGeom prst="rect">
            <a:avLst/>
          </a:prstGeom>
          <a:noFill/>
        </p:spPr>
        <p:txBody>
          <a:bodyPr wrap="square">
            <a:spAutoFit/>
          </a:bodyPr>
          <a:lstStyle/>
          <a:p>
            <a:r>
              <a:rPr lang="en-US" sz="1800" dirty="0">
                <a:solidFill>
                  <a:schemeClr val="tx1"/>
                </a:solidFill>
                <a:latin typeface="Gill Sans MT Light" panose="020B0302020104020203" pitchFamily="34" charset="0"/>
              </a:rPr>
              <a:t>behaviour 1</a:t>
            </a:r>
            <a:endParaRPr lang="en-GB" sz="1800" dirty="0">
              <a:solidFill>
                <a:schemeClr val="tx1"/>
              </a:solidFill>
            </a:endParaRPr>
          </a:p>
        </p:txBody>
      </p:sp>
      <p:sp>
        <p:nvSpPr>
          <p:cNvPr id="40" name="TextBox 39">
            <a:extLst>
              <a:ext uri="{FF2B5EF4-FFF2-40B4-BE49-F238E27FC236}">
                <a16:creationId xmlns:a16="http://schemas.microsoft.com/office/drawing/2014/main" id="{27E3929D-8F0F-DD2E-BD4B-81C160DE650A}"/>
              </a:ext>
            </a:extLst>
          </p:cNvPr>
          <p:cNvSpPr txBox="1"/>
          <p:nvPr/>
        </p:nvSpPr>
        <p:spPr>
          <a:xfrm>
            <a:off x="1805998" y="2444230"/>
            <a:ext cx="1536132" cy="369332"/>
          </a:xfrm>
          <a:prstGeom prst="rect">
            <a:avLst/>
          </a:prstGeom>
          <a:noFill/>
        </p:spPr>
        <p:txBody>
          <a:bodyPr wrap="square">
            <a:spAutoFit/>
          </a:bodyPr>
          <a:lstStyle/>
          <a:p>
            <a:r>
              <a:rPr lang="en-US" sz="1800" dirty="0">
                <a:solidFill>
                  <a:schemeClr val="tx1"/>
                </a:solidFill>
                <a:latin typeface="Gill Sans MT Light" panose="020B0302020104020203" pitchFamily="34" charset="0"/>
              </a:rPr>
              <a:t>behaviour 1I</a:t>
            </a:r>
            <a:endParaRPr lang="en-GB" sz="1800" dirty="0">
              <a:solidFill>
                <a:schemeClr val="tx1"/>
              </a:solidFill>
            </a:endParaRPr>
          </a:p>
        </p:txBody>
      </p:sp>
      <p:sp>
        <p:nvSpPr>
          <p:cNvPr id="41" name="TextBox 40">
            <a:extLst>
              <a:ext uri="{FF2B5EF4-FFF2-40B4-BE49-F238E27FC236}">
                <a16:creationId xmlns:a16="http://schemas.microsoft.com/office/drawing/2014/main" id="{DDF3AEAA-EDEC-3F1D-917A-25C37CFFF16D}"/>
              </a:ext>
            </a:extLst>
          </p:cNvPr>
          <p:cNvSpPr txBox="1"/>
          <p:nvPr/>
        </p:nvSpPr>
        <p:spPr>
          <a:xfrm>
            <a:off x="1795283" y="3194281"/>
            <a:ext cx="1660854" cy="369332"/>
          </a:xfrm>
          <a:prstGeom prst="rect">
            <a:avLst/>
          </a:prstGeom>
          <a:noFill/>
        </p:spPr>
        <p:txBody>
          <a:bodyPr wrap="square">
            <a:spAutoFit/>
          </a:bodyPr>
          <a:lstStyle/>
          <a:p>
            <a:r>
              <a:rPr lang="en-US" sz="1800" dirty="0">
                <a:solidFill>
                  <a:schemeClr val="tx1"/>
                </a:solidFill>
                <a:latin typeface="Gill Sans MT Light" panose="020B0302020104020203" pitchFamily="34" charset="0"/>
              </a:rPr>
              <a:t>behaviour III</a:t>
            </a:r>
            <a:endParaRPr lang="en-GB" sz="1800" dirty="0">
              <a:solidFill>
                <a:schemeClr val="tx1"/>
              </a:solidFill>
            </a:endParaRPr>
          </a:p>
        </p:txBody>
      </p:sp>
      <p:sp>
        <p:nvSpPr>
          <p:cNvPr id="42" name="TextBox 41">
            <a:extLst>
              <a:ext uri="{FF2B5EF4-FFF2-40B4-BE49-F238E27FC236}">
                <a16:creationId xmlns:a16="http://schemas.microsoft.com/office/drawing/2014/main" id="{EC1E4216-8B20-6126-CBBB-274CDED6CA07}"/>
              </a:ext>
            </a:extLst>
          </p:cNvPr>
          <p:cNvSpPr txBox="1"/>
          <p:nvPr/>
        </p:nvSpPr>
        <p:spPr>
          <a:xfrm>
            <a:off x="1953817" y="3880505"/>
            <a:ext cx="1100135" cy="646331"/>
          </a:xfrm>
          <a:prstGeom prst="rect">
            <a:avLst/>
          </a:prstGeom>
          <a:noFill/>
        </p:spPr>
        <p:txBody>
          <a:bodyPr wrap="square">
            <a:spAutoFit/>
          </a:bodyPr>
          <a:lstStyle/>
          <a:p>
            <a:r>
              <a:rPr lang="en-US" sz="1800" dirty="0">
                <a:latin typeface="Gill Sans MT Light" panose="020B0302020104020203" pitchFamily="34" charset="0"/>
              </a:rPr>
              <a:t>common </a:t>
            </a:r>
          </a:p>
          <a:p>
            <a:r>
              <a:rPr lang="en-US" sz="1800" dirty="0">
                <a:latin typeface="Gill Sans MT Light" panose="020B0302020104020203" pitchFamily="34" charset="0"/>
              </a:rPr>
              <a:t>effectors</a:t>
            </a:r>
            <a:endParaRPr lang="en-GB" sz="1800" dirty="0"/>
          </a:p>
        </p:txBody>
      </p:sp>
      <p:sp>
        <p:nvSpPr>
          <p:cNvPr id="43" name="TextBox 42">
            <a:extLst>
              <a:ext uri="{FF2B5EF4-FFF2-40B4-BE49-F238E27FC236}">
                <a16:creationId xmlns:a16="http://schemas.microsoft.com/office/drawing/2014/main" id="{E3A64F4F-D270-B63F-C101-4B1F60AE7F74}"/>
              </a:ext>
            </a:extLst>
          </p:cNvPr>
          <p:cNvSpPr txBox="1"/>
          <p:nvPr/>
        </p:nvSpPr>
        <p:spPr>
          <a:xfrm>
            <a:off x="6609080" y="762601"/>
            <a:ext cx="1279273" cy="369332"/>
          </a:xfrm>
          <a:prstGeom prst="rect">
            <a:avLst/>
          </a:prstGeom>
          <a:noFill/>
        </p:spPr>
        <p:txBody>
          <a:bodyPr wrap="square">
            <a:spAutoFit/>
          </a:bodyPr>
          <a:lstStyle/>
          <a:p>
            <a:r>
              <a:rPr lang="en-US" sz="1800" dirty="0">
                <a:solidFill>
                  <a:schemeClr val="bg2"/>
                </a:solidFill>
                <a:latin typeface="Gill Sans MT Light" panose="020B0302020104020203" pitchFamily="34" charset="0"/>
              </a:rPr>
              <a:t>sensation</a:t>
            </a:r>
            <a:endParaRPr lang="en-GB" sz="1800" dirty="0"/>
          </a:p>
        </p:txBody>
      </p:sp>
      <p:sp>
        <p:nvSpPr>
          <p:cNvPr id="44" name="Rounded Rectangle 43">
            <a:extLst>
              <a:ext uri="{FF2B5EF4-FFF2-40B4-BE49-F238E27FC236}">
                <a16:creationId xmlns:a16="http://schemas.microsoft.com/office/drawing/2014/main" id="{39B40245-1503-0D77-7679-B24B947536FD}"/>
              </a:ext>
            </a:extLst>
          </p:cNvPr>
          <p:cNvSpPr/>
          <p:nvPr/>
        </p:nvSpPr>
        <p:spPr>
          <a:xfrm>
            <a:off x="4229260" y="1659118"/>
            <a:ext cx="1004860"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45" name="TextBox 44">
            <a:extLst>
              <a:ext uri="{FF2B5EF4-FFF2-40B4-BE49-F238E27FC236}">
                <a16:creationId xmlns:a16="http://schemas.microsoft.com/office/drawing/2014/main" id="{C37752A7-EBB5-20F4-2BCB-11AE05902E77}"/>
              </a:ext>
            </a:extLst>
          </p:cNvPr>
          <p:cNvSpPr txBox="1"/>
          <p:nvPr/>
        </p:nvSpPr>
        <p:spPr>
          <a:xfrm>
            <a:off x="4187112" y="1734595"/>
            <a:ext cx="1209185" cy="369332"/>
          </a:xfrm>
          <a:prstGeom prst="rect">
            <a:avLst/>
          </a:prstGeom>
          <a:noFill/>
        </p:spPr>
        <p:txBody>
          <a:bodyPr wrap="square">
            <a:spAutoFit/>
          </a:bodyPr>
          <a:lstStyle/>
          <a:p>
            <a:r>
              <a:rPr lang="en-US" sz="1800" dirty="0">
                <a:latin typeface="Gill Sans MT Light" panose="020B0302020104020203" pitchFamily="34" charset="0"/>
              </a:rPr>
              <a:t> effectors</a:t>
            </a:r>
            <a:endParaRPr lang="en-GB" sz="1800" dirty="0"/>
          </a:p>
        </p:txBody>
      </p:sp>
      <p:sp>
        <p:nvSpPr>
          <p:cNvPr id="46" name="Rounded Rectangle 45">
            <a:extLst>
              <a:ext uri="{FF2B5EF4-FFF2-40B4-BE49-F238E27FC236}">
                <a16:creationId xmlns:a16="http://schemas.microsoft.com/office/drawing/2014/main" id="{150E5288-E065-8529-F171-8BD4FB7B5127}"/>
              </a:ext>
            </a:extLst>
          </p:cNvPr>
          <p:cNvSpPr/>
          <p:nvPr/>
        </p:nvSpPr>
        <p:spPr>
          <a:xfrm>
            <a:off x="4229260" y="2444230"/>
            <a:ext cx="1004860"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47" name="TextBox 46">
            <a:extLst>
              <a:ext uri="{FF2B5EF4-FFF2-40B4-BE49-F238E27FC236}">
                <a16:creationId xmlns:a16="http://schemas.microsoft.com/office/drawing/2014/main" id="{FA85D04A-7A7C-6A76-5594-03B520437C8E}"/>
              </a:ext>
            </a:extLst>
          </p:cNvPr>
          <p:cNvSpPr txBox="1"/>
          <p:nvPr/>
        </p:nvSpPr>
        <p:spPr>
          <a:xfrm>
            <a:off x="4187112" y="2519708"/>
            <a:ext cx="1100135" cy="369332"/>
          </a:xfrm>
          <a:prstGeom prst="rect">
            <a:avLst/>
          </a:prstGeom>
          <a:noFill/>
        </p:spPr>
        <p:txBody>
          <a:bodyPr wrap="square">
            <a:spAutoFit/>
          </a:bodyPr>
          <a:lstStyle/>
          <a:p>
            <a:r>
              <a:rPr lang="en-US" sz="1800" dirty="0">
                <a:latin typeface="Gill Sans MT Light" panose="020B0302020104020203" pitchFamily="34" charset="0"/>
              </a:rPr>
              <a:t> effectors</a:t>
            </a:r>
            <a:endParaRPr lang="en-GB" sz="1800" dirty="0"/>
          </a:p>
        </p:txBody>
      </p:sp>
      <p:sp>
        <p:nvSpPr>
          <p:cNvPr id="48" name="Rounded Rectangle 47">
            <a:extLst>
              <a:ext uri="{FF2B5EF4-FFF2-40B4-BE49-F238E27FC236}">
                <a16:creationId xmlns:a16="http://schemas.microsoft.com/office/drawing/2014/main" id="{E56DC56D-0DA6-AD2A-C978-E8D3C26A9A7C}"/>
              </a:ext>
            </a:extLst>
          </p:cNvPr>
          <p:cNvSpPr/>
          <p:nvPr/>
        </p:nvSpPr>
        <p:spPr>
          <a:xfrm>
            <a:off x="4229260" y="3185122"/>
            <a:ext cx="1004860"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49" name="TextBox 48">
            <a:extLst>
              <a:ext uri="{FF2B5EF4-FFF2-40B4-BE49-F238E27FC236}">
                <a16:creationId xmlns:a16="http://schemas.microsoft.com/office/drawing/2014/main" id="{83B52FC8-D0F8-BF3F-61E5-C0915567467D}"/>
              </a:ext>
            </a:extLst>
          </p:cNvPr>
          <p:cNvSpPr txBox="1"/>
          <p:nvPr/>
        </p:nvSpPr>
        <p:spPr>
          <a:xfrm>
            <a:off x="4187112" y="3260600"/>
            <a:ext cx="1100135" cy="369332"/>
          </a:xfrm>
          <a:prstGeom prst="rect">
            <a:avLst/>
          </a:prstGeom>
          <a:noFill/>
        </p:spPr>
        <p:txBody>
          <a:bodyPr wrap="square">
            <a:spAutoFit/>
          </a:bodyPr>
          <a:lstStyle/>
          <a:p>
            <a:r>
              <a:rPr lang="en-US" sz="1800" dirty="0">
                <a:latin typeface="Gill Sans MT Light" panose="020B0302020104020203" pitchFamily="34" charset="0"/>
              </a:rPr>
              <a:t> effectors</a:t>
            </a:r>
            <a:endParaRPr lang="en-GB" sz="1800" dirty="0"/>
          </a:p>
        </p:txBody>
      </p:sp>
      <p:sp>
        <p:nvSpPr>
          <p:cNvPr id="53" name="Rounded Rectangle 52">
            <a:extLst>
              <a:ext uri="{FF2B5EF4-FFF2-40B4-BE49-F238E27FC236}">
                <a16:creationId xmlns:a16="http://schemas.microsoft.com/office/drawing/2014/main" id="{A00373F3-3799-A5A2-0EFB-21AED1565794}"/>
              </a:ext>
            </a:extLst>
          </p:cNvPr>
          <p:cNvSpPr/>
          <p:nvPr/>
        </p:nvSpPr>
        <p:spPr>
          <a:xfrm>
            <a:off x="7787406" y="3924822"/>
            <a:ext cx="914237"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54" name="TextBox 53">
            <a:extLst>
              <a:ext uri="{FF2B5EF4-FFF2-40B4-BE49-F238E27FC236}">
                <a16:creationId xmlns:a16="http://schemas.microsoft.com/office/drawing/2014/main" id="{1B3FA7FA-EA93-C8E9-4106-AA2E6AA12B2A}"/>
              </a:ext>
            </a:extLst>
          </p:cNvPr>
          <p:cNvSpPr txBox="1"/>
          <p:nvPr/>
        </p:nvSpPr>
        <p:spPr>
          <a:xfrm>
            <a:off x="7745258" y="4000299"/>
            <a:ext cx="1100135" cy="369332"/>
          </a:xfrm>
          <a:prstGeom prst="rect">
            <a:avLst/>
          </a:prstGeom>
          <a:noFill/>
        </p:spPr>
        <p:txBody>
          <a:bodyPr wrap="square">
            <a:spAutoFit/>
          </a:bodyPr>
          <a:lstStyle/>
          <a:p>
            <a:r>
              <a:rPr lang="en-US" sz="1800" dirty="0">
                <a:latin typeface="Gill Sans MT Light" panose="020B0302020104020203" pitchFamily="34" charset="0"/>
              </a:rPr>
              <a:t> effectors</a:t>
            </a:r>
            <a:endParaRPr lang="en-GB" sz="1800" dirty="0"/>
          </a:p>
        </p:txBody>
      </p:sp>
      <p:sp>
        <p:nvSpPr>
          <p:cNvPr id="55" name="Rounded Rectangle 54">
            <a:extLst>
              <a:ext uri="{FF2B5EF4-FFF2-40B4-BE49-F238E27FC236}">
                <a16:creationId xmlns:a16="http://schemas.microsoft.com/office/drawing/2014/main" id="{CC08F3BE-872F-8ECF-A46C-E4F629B3A88D}"/>
              </a:ext>
            </a:extLst>
          </p:cNvPr>
          <p:cNvSpPr/>
          <p:nvPr/>
        </p:nvSpPr>
        <p:spPr>
          <a:xfrm>
            <a:off x="6818386" y="3947200"/>
            <a:ext cx="914237"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56" name="TextBox 55">
            <a:extLst>
              <a:ext uri="{FF2B5EF4-FFF2-40B4-BE49-F238E27FC236}">
                <a16:creationId xmlns:a16="http://schemas.microsoft.com/office/drawing/2014/main" id="{FD8AE8A1-BA48-7A31-82D3-F7090F46986D}"/>
              </a:ext>
            </a:extLst>
          </p:cNvPr>
          <p:cNvSpPr txBox="1"/>
          <p:nvPr/>
        </p:nvSpPr>
        <p:spPr>
          <a:xfrm>
            <a:off x="6776238" y="4022677"/>
            <a:ext cx="1100135" cy="369332"/>
          </a:xfrm>
          <a:prstGeom prst="rect">
            <a:avLst/>
          </a:prstGeom>
          <a:noFill/>
        </p:spPr>
        <p:txBody>
          <a:bodyPr wrap="square">
            <a:spAutoFit/>
          </a:bodyPr>
          <a:lstStyle/>
          <a:p>
            <a:r>
              <a:rPr lang="en-US" sz="1800" dirty="0">
                <a:latin typeface="Gill Sans MT Light" panose="020B0302020104020203" pitchFamily="34" charset="0"/>
              </a:rPr>
              <a:t> effectors</a:t>
            </a:r>
            <a:endParaRPr lang="en-GB" sz="1800" dirty="0"/>
          </a:p>
        </p:txBody>
      </p:sp>
      <p:sp>
        <p:nvSpPr>
          <p:cNvPr id="57" name="Rounded Rectangle 56">
            <a:extLst>
              <a:ext uri="{FF2B5EF4-FFF2-40B4-BE49-F238E27FC236}">
                <a16:creationId xmlns:a16="http://schemas.microsoft.com/office/drawing/2014/main" id="{744B6EA7-9688-7AA2-84AB-86B0C7A4C067}"/>
              </a:ext>
            </a:extLst>
          </p:cNvPr>
          <p:cNvSpPr/>
          <p:nvPr/>
        </p:nvSpPr>
        <p:spPr>
          <a:xfrm>
            <a:off x="5825075" y="3936090"/>
            <a:ext cx="914237"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58" name="TextBox 57">
            <a:extLst>
              <a:ext uri="{FF2B5EF4-FFF2-40B4-BE49-F238E27FC236}">
                <a16:creationId xmlns:a16="http://schemas.microsoft.com/office/drawing/2014/main" id="{AFA316D3-9D91-9ABD-30CF-92F687A88306}"/>
              </a:ext>
            </a:extLst>
          </p:cNvPr>
          <p:cNvSpPr txBox="1"/>
          <p:nvPr/>
        </p:nvSpPr>
        <p:spPr>
          <a:xfrm>
            <a:off x="5782927" y="4011567"/>
            <a:ext cx="1100135" cy="369332"/>
          </a:xfrm>
          <a:prstGeom prst="rect">
            <a:avLst/>
          </a:prstGeom>
          <a:noFill/>
        </p:spPr>
        <p:txBody>
          <a:bodyPr wrap="square">
            <a:spAutoFit/>
          </a:bodyPr>
          <a:lstStyle/>
          <a:p>
            <a:r>
              <a:rPr lang="en-US" sz="1800" dirty="0">
                <a:latin typeface="Gill Sans MT Light" panose="020B0302020104020203" pitchFamily="34" charset="0"/>
              </a:rPr>
              <a:t> effectors</a:t>
            </a:r>
            <a:endParaRPr lang="en-GB" sz="1800" dirty="0"/>
          </a:p>
        </p:txBody>
      </p:sp>
      <p:sp>
        <p:nvSpPr>
          <p:cNvPr id="59" name="Rounded Rectangle 58">
            <a:extLst>
              <a:ext uri="{FF2B5EF4-FFF2-40B4-BE49-F238E27FC236}">
                <a16:creationId xmlns:a16="http://schemas.microsoft.com/office/drawing/2014/main" id="{14CDA04C-F466-C256-C41B-D04D609EA041}"/>
              </a:ext>
            </a:extLst>
          </p:cNvPr>
          <p:cNvSpPr/>
          <p:nvPr/>
        </p:nvSpPr>
        <p:spPr>
          <a:xfrm>
            <a:off x="6345185" y="1684135"/>
            <a:ext cx="1740877"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60" name="TextBox 59">
            <a:extLst>
              <a:ext uri="{FF2B5EF4-FFF2-40B4-BE49-F238E27FC236}">
                <a16:creationId xmlns:a16="http://schemas.microsoft.com/office/drawing/2014/main" id="{36F014A7-2710-7C30-849A-C715F7AC9753}"/>
              </a:ext>
            </a:extLst>
          </p:cNvPr>
          <p:cNvSpPr txBox="1"/>
          <p:nvPr/>
        </p:nvSpPr>
        <p:spPr>
          <a:xfrm>
            <a:off x="6658858" y="1764389"/>
            <a:ext cx="1279273" cy="369332"/>
          </a:xfrm>
          <a:prstGeom prst="rect">
            <a:avLst/>
          </a:prstGeom>
          <a:noFill/>
        </p:spPr>
        <p:txBody>
          <a:bodyPr wrap="square">
            <a:spAutoFit/>
          </a:bodyPr>
          <a:lstStyle/>
          <a:p>
            <a:r>
              <a:rPr lang="en-US" sz="1800" dirty="0">
                <a:solidFill>
                  <a:schemeClr val="tx1"/>
                </a:solidFill>
                <a:latin typeface="Gill Sans MT Light" panose="020B0302020104020203" pitchFamily="34" charset="0"/>
              </a:rPr>
              <a:t>integration</a:t>
            </a:r>
            <a:endParaRPr lang="en-GB" sz="1800" dirty="0">
              <a:solidFill>
                <a:schemeClr val="tx1"/>
              </a:solidFill>
            </a:endParaRPr>
          </a:p>
        </p:txBody>
      </p:sp>
      <p:sp>
        <p:nvSpPr>
          <p:cNvPr id="61" name="Rounded Rectangle 60">
            <a:extLst>
              <a:ext uri="{FF2B5EF4-FFF2-40B4-BE49-F238E27FC236}">
                <a16:creationId xmlns:a16="http://schemas.microsoft.com/office/drawing/2014/main" id="{8179722D-D72F-E648-C398-846AADCD42F5}"/>
              </a:ext>
            </a:extLst>
          </p:cNvPr>
          <p:cNvSpPr/>
          <p:nvPr/>
        </p:nvSpPr>
        <p:spPr>
          <a:xfrm>
            <a:off x="6356625" y="2773479"/>
            <a:ext cx="1740877" cy="556553"/>
          </a:xfrm>
          <a:prstGeom prst="roundRect">
            <a:avLst/>
          </a:prstGeom>
          <a:solidFill>
            <a:schemeClr val="accent3">
              <a:lumMod val="60000"/>
              <a:lumOff val="4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highlight>
                <a:srgbClr val="000000"/>
              </a:highlight>
            </a:endParaRPr>
          </a:p>
        </p:txBody>
      </p:sp>
      <p:sp>
        <p:nvSpPr>
          <p:cNvPr id="62" name="TextBox 61">
            <a:extLst>
              <a:ext uri="{FF2B5EF4-FFF2-40B4-BE49-F238E27FC236}">
                <a16:creationId xmlns:a16="http://schemas.microsoft.com/office/drawing/2014/main" id="{9DA5DCCF-9DB8-09EE-8AAA-00D811553FEE}"/>
              </a:ext>
            </a:extLst>
          </p:cNvPr>
          <p:cNvSpPr txBox="1"/>
          <p:nvPr/>
        </p:nvSpPr>
        <p:spPr>
          <a:xfrm>
            <a:off x="6436080" y="2864448"/>
            <a:ext cx="1608787" cy="369332"/>
          </a:xfrm>
          <a:prstGeom prst="rect">
            <a:avLst/>
          </a:prstGeom>
          <a:noFill/>
        </p:spPr>
        <p:txBody>
          <a:bodyPr wrap="square">
            <a:spAutoFit/>
          </a:bodyPr>
          <a:lstStyle/>
          <a:p>
            <a:r>
              <a:rPr lang="en-US" sz="1800" dirty="0">
                <a:solidFill>
                  <a:schemeClr val="tx1"/>
                </a:solidFill>
                <a:latin typeface="Gill Sans MT Light" panose="020B0302020104020203" pitchFamily="34" charset="0"/>
              </a:rPr>
              <a:t>action selection</a:t>
            </a:r>
            <a:endParaRPr lang="en-GB" sz="1800" dirty="0">
              <a:solidFill>
                <a:schemeClr val="tx1"/>
              </a:solidFill>
            </a:endParaRPr>
          </a:p>
        </p:txBody>
      </p:sp>
      <p:cxnSp>
        <p:nvCxnSpPr>
          <p:cNvPr id="65" name="Straight Arrow Connector 64">
            <a:extLst>
              <a:ext uri="{FF2B5EF4-FFF2-40B4-BE49-F238E27FC236}">
                <a16:creationId xmlns:a16="http://schemas.microsoft.com/office/drawing/2014/main" id="{43FEEA8B-0578-E45F-39A6-1BFDF39D1308}"/>
              </a:ext>
            </a:extLst>
          </p:cNvPr>
          <p:cNvCxnSpPr>
            <a:cxnSpLocks/>
          </p:cNvCxnSpPr>
          <p:nvPr/>
        </p:nvCxnSpPr>
        <p:spPr>
          <a:xfrm>
            <a:off x="6723586" y="1177406"/>
            <a:ext cx="0" cy="45202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763049B-430C-83D2-048A-9E25FAF7955C}"/>
              </a:ext>
            </a:extLst>
          </p:cNvPr>
          <p:cNvCxnSpPr>
            <a:cxnSpLocks/>
          </p:cNvCxnSpPr>
          <p:nvPr/>
        </p:nvCxnSpPr>
        <p:spPr>
          <a:xfrm>
            <a:off x="7062914" y="1177406"/>
            <a:ext cx="0" cy="45202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3FEBAD1-F0D6-54CB-A020-0CAED85812EF}"/>
              </a:ext>
            </a:extLst>
          </p:cNvPr>
          <p:cNvCxnSpPr>
            <a:cxnSpLocks/>
          </p:cNvCxnSpPr>
          <p:nvPr/>
        </p:nvCxnSpPr>
        <p:spPr>
          <a:xfrm>
            <a:off x="7373667" y="1177406"/>
            <a:ext cx="0" cy="45202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DBB0FA2-D502-AEDD-C6F0-AD2221C2CCCF}"/>
              </a:ext>
            </a:extLst>
          </p:cNvPr>
          <p:cNvCxnSpPr>
            <a:cxnSpLocks/>
          </p:cNvCxnSpPr>
          <p:nvPr/>
        </p:nvCxnSpPr>
        <p:spPr>
          <a:xfrm>
            <a:off x="7712508" y="1177406"/>
            <a:ext cx="0" cy="45202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6BF0810-C7DF-62F7-9CA2-2A46B397C93F}"/>
              </a:ext>
            </a:extLst>
          </p:cNvPr>
          <p:cNvCxnSpPr>
            <a:cxnSpLocks/>
          </p:cNvCxnSpPr>
          <p:nvPr/>
        </p:nvCxnSpPr>
        <p:spPr>
          <a:xfrm>
            <a:off x="7269596" y="2363975"/>
            <a:ext cx="0" cy="328734"/>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65E899E-DF89-3436-1871-D496195C0DB9}"/>
              </a:ext>
            </a:extLst>
          </p:cNvPr>
          <p:cNvSpPr txBox="1"/>
          <p:nvPr/>
        </p:nvSpPr>
        <p:spPr>
          <a:xfrm>
            <a:off x="7472095" y="2303630"/>
            <a:ext cx="832517" cy="369332"/>
          </a:xfrm>
          <a:prstGeom prst="rect">
            <a:avLst/>
          </a:prstGeom>
          <a:noFill/>
        </p:spPr>
        <p:txBody>
          <a:bodyPr wrap="square">
            <a:spAutoFit/>
          </a:bodyPr>
          <a:lstStyle/>
          <a:p>
            <a:r>
              <a:rPr lang="en-US" sz="1800" dirty="0">
                <a:solidFill>
                  <a:schemeClr val="bg2"/>
                </a:solidFill>
                <a:latin typeface="Gill Sans MT Light" panose="020B0302020104020203" pitchFamily="34" charset="0"/>
              </a:rPr>
              <a:t>layers</a:t>
            </a:r>
            <a:endParaRPr lang="en-GB" sz="1800" dirty="0"/>
          </a:p>
        </p:txBody>
      </p:sp>
      <p:cxnSp>
        <p:nvCxnSpPr>
          <p:cNvPr id="73" name="Straight Arrow Connector 72">
            <a:extLst>
              <a:ext uri="{FF2B5EF4-FFF2-40B4-BE49-F238E27FC236}">
                <a16:creationId xmlns:a16="http://schemas.microsoft.com/office/drawing/2014/main" id="{C91BC3E7-45A5-E23A-D519-48A943170733}"/>
              </a:ext>
            </a:extLst>
          </p:cNvPr>
          <p:cNvCxnSpPr>
            <a:cxnSpLocks/>
          </p:cNvCxnSpPr>
          <p:nvPr/>
        </p:nvCxnSpPr>
        <p:spPr>
          <a:xfrm>
            <a:off x="7292344" y="3330032"/>
            <a:ext cx="0" cy="5504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88B3435-CCD2-96AA-81E3-0FB2F4F466BA}"/>
              </a:ext>
            </a:extLst>
          </p:cNvPr>
          <p:cNvCxnSpPr>
            <a:cxnSpLocks/>
          </p:cNvCxnSpPr>
          <p:nvPr/>
        </p:nvCxnSpPr>
        <p:spPr>
          <a:xfrm flipH="1">
            <a:off x="6487187" y="3330032"/>
            <a:ext cx="331199" cy="5504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8BCCC79-86F8-7115-BFED-C25809F6CFFB}"/>
              </a:ext>
            </a:extLst>
          </p:cNvPr>
          <p:cNvCxnSpPr>
            <a:cxnSpLocks/>
          </p:cNvCxnSpPr>
          <p:nvPr/>
        </p:nvCxnSpPr>
        <p:spPr>
          <a:xfrm>
            <a:off x="7938131" y="3330032"/>
            <a:ext cx="223946" cy="5504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84253A3-8406-0C40-2EF6-A57C8F67BB52}"/>
              </a:ext>
            </a:extLst>
          </p:cNvPr>
          <p:cNvSpPr txBox="1"/>
          <p:nvPr/>
        </p:nvSpPr>
        <p:spPr>
          <a:xfrm>
            <a:off x="498444" y="1342630"/>
            <a:ext cx="1279273" cy="369332"/>
          </a:xfrm>
          <a:prstGeom prst="rect">
            <a:avLst/>
          </a:prstGeom>
          <a:noFill/>
        </p:spPr>
        <p:txBody>
          <a:bodyPr wrap="square">
            <a:spAutoFit/>
          </a:bodyPr>
          <a:lstStyle/>
          <a:p>
            <a:r>
              <a:rPr lang="en-US" sz="1800" dirty="0">
                <a:solidFill>
                  <a:schemeClr val="bg2"/>
                </a:solidFill>
                <a:latin typeface="Gill Sans MT Light" panose="020B0302020104020203" pitchFamily="34" charset="0"/>
              </a:rPr>
              <a:t>sensation</a:t>
            </a:r>
            <a:endParaRPr lang="en-GB" sz="1800" dirty="0"/>
          </a:p>
        </p:txBody>
      </p:sp>
      <p:sp>
        <p:nvSpPr>
          <p:cNvPr id="83" name="TextBox 82">
            <a:extLst>
              <a:ext uri="{FF2B5EF4-FFF2-40B4-BE49-F238E27FC236}">
                <a16:creationId xmlns:a16="http://schemas.microsoft.com/office/drawing/2014/main" id="{98B122DC-4FEA-5111-3725-FA3766CA73C8}"/>
              </a:ext>
            </a:extLst>
          </p:cNvPr>
          <p:cNvSpPr txBox="1"/>
          <p:nvPr/>
        </p:nvSpPr>
        <p:spPr>
          <a:xfrm>
            <a:off x="3574428" y="3143304"/>
            <a:ext cx="246676" cy="369332"/>
          </a:xfrm>
          <a:prstGeom prst="rect">
            <a:avLst/>
          </a:prstGeom>
          <a:noFill/>
        </p:spPr>
        <p:txBody>
          <a:bodyPr wrap="square">
            <a:spAutoFit/>
          </a:bodyPr>
          <a:lstStyle/>
          <a:p>
            <a:r>
              <a:rPr lang="en-US" sz="1800" dirty="0">
                <a:latin typeface="Gill Sans MT Light" panose="020B0302020104020203" pitchFamily="34" charset="0"/>
              </a:rPr>
              <a:t>p</a:t>
            </a:r>
            <a:endParaRPr lang="en-GB" sz="1800" dirty="0"/>
          </a:p>
        </p:txBody>
      </p:sp>
      <p:sp>
        <p:nvSpPr>
          <p:cNvPr id="84" name="TextBox 83">
            <a:extLst>
              <a:ext uri="{FF2B5EF4-FFF2-40B4-BE49-F238E27FC236}">
                <a16:creationId xmlns:a16="http://schemas.microsoft.com/office/drawing/2014/main" id="{41C9803D-C61E-6D0D-9A3C-B677735834BA}"/>
              </a:ext>
            </a:extLst>
          </p:cNvPr>
          <p:cNvSpPr txBox="1"/>
          <p:nvPr/>
        </p:nvSpPr>
        <p:spPr>
          <a:xfrm>
            <a:off x="3571742" y="2400555"/>
            <a:ext cx="246676" cy="369332"/>
          </a:xfrm>
          <a:prstGeom prst="rect">
            <a:avLst/>
          </a:prstGeom>
          <a:noFill/>
        </p:spPr>
        <p:txBody>
          <a:bodyPr wrap="square">
            <a:spAutoFit/>
          </a:bodyPr>
          <a:lstStyle/>
          <a:p>
            <a:r>
              <a:rPr lang="en-US" sz="1800" dirty="0">
                <a:latin typeface="Gill Sans MT Light" panose="020B0302020104020203" pitchFamily="34" charset="0"/>
              </a:rPr>
              <a:t>p</a:t>
            </a:r>
            <a:endParaRPr lang="en-GB" sz="1800" dirty="0"/>
          </a:p>
        </p:txBody>
      </p:sp>
      <p:sp>
        <p:nvSpPr>
          <p:cNvPr id="85" name="TextBox 84">
            <a:extLst>
              <a:ext uri="{FF2B5EF4-FFF2-40B4-BE49-F238E27FC236}">
                <a16:creationId xmlns:a16="http://schemas.microsoft.com/office/drawing/2014/main" id="{F106C9B6-AE09-A645-8A24-F05992D24BF9}"/>
              </a:ext>
            </a:extLst>
          </p:cNvPr>
          <p:cNvSpPr txBox="1"/>
          <p:nvPr/>
        </p:nvSpPr>
        <p:spPr>
          <a:xfrm>
            <a:off x="3578849" y="1659663"/>
            <a:ext cx="246676" cy="369332"/>
          </a:xfrm>
          <a:prstGeom prst="rect">
            <a:avLst/>
          </a:prstGeom>
          <a:noFill/>
        </p:spPr>
        <p:txBody>
          <a:bodyPr wrap="square">
            <a:spAutoFit/>
          </a:bodyPr>
          <a:lstStyle/>
          <a:p>
            <a:r>
              <a:rPr lang="en-US" sz="1800" dirty="0">
                <a:latin typeface="Gill Sans MT Light" panose="020B0302020104020203" pitchFamily="34" charset="0"/>
              </a:rPr>
              <a:t>p</a:t>
            </a:r>
            <a:endParaRPr lang="en-GB" sz="1800" dirty="0"/>
          </a:p>
        </p:txBody>
      </p:sp>
      <p:cxnSp>
        <p:nvCxnSpPr>
          <p:cNvPr id="86" name="Straight Arrow Connector 85">
            <a:extLst>
              <a:ext uri="{FF2B5EF4-FFF2-40B4-BE49-F238E27FC236}">
                <a16:creationId xmlns:a16="http://schemas.microsoft.com/office/drawing/2014/main" id="{93CCA254-31A4-576C-8EE0-37CE6D888DCB}"/>
              </a:ext>
            </a:extLst>
          </p:cNvPr>
          <p:cNvCxnSpPr>
            <a:cxnSpLocks/>
          </p:cNvCxnSpPr>
          <p:nvPr/>
        </p:nvCxnSpPr>
        <p:spPr>
          <a:xfrm>
            <a:off x="6561552" y="2496444"/>
            <a:ext cx="429373"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7F23AC2-A9C7-366A-F5E7-333288C69400}"/>
              </a:ext>
            </a:extLst>
          </p:cNvPr>
          <p:cNvSpPr txBox="1"/>
          <p:nvPr/>
        </p:nvSpPr>
        <p:spPr>
          <a:xfrm>
            <a:off x="5999359" y="2312258"/>
            <a:ext cx="832517" cy="369332"/>
          </a:xfrm>
          <a:prstGeom prst="rect">
            <a:avLst/>
          </a:prstGeom>
          <a:noFill/>
        </p:spPr>
        <p:txBody>
          <a:bodyPr wrap="square">
            <a:spAutoFit/>
          </a:bodyPr>
          <a:lstStyle/>
          <a:p>
            <a:r>
              <a:rPr lang="en-US" sz="1800" dirty="0">
                <a:solidFill>
                  <a:schemeClr val="bg2"/>
                </a:solidFill>
                <a:latin typeface="Gill Sans MT Light" panose="020B0302020104020203" pitchFamily="34" charset="0"/>
              </a:rPr>
              <a:t>state</a:t>
            </a:r>
            <a:endParaRPr lang="en-GB" sz="1800" dirty="0"/>
          </a:p>
        </p:txBody>
      </p:sp>
      <p:sp>
        <p:nvSpPr>
          <p:cNvPr id="90" name="TextBox 89">
            <a:extLst>
              <a:ext uri="{FF2B5EF4-FFF2-40B4-BE49-F238E27FC236}">
                <a16:creationId xmlns:a16="http://schemas.microsoft.com/office/drawing/2014/main" id="{84358D60-A3BC-0230-C795-42B2DBDEA436}"/>
              </a:ext>
            </a:extLst>
          </p:cNvPr>
          <p:cNvSpPr txBox="1"/>
          <p:nvPr/>
        </p:nvSpPr>
        <p:spPr>
          <a:xfrm>
            <a:off x="3445735" y="926543"/>
            <a:ext cx="832517" cy="369332"/>
          </a:xfrm>
          <a:prstGeom prst="rect">
            <a:avLst/>
          </a:prstGeom>
          <a:noFill/>
        </p:spPr>
        <p:txBody>
          <a:bodyPr wrap="square">
            <a:spAutoFit/>
          </a:bodyPr>
          <a:lstStyle/>
          <a:p>
            <a:r>
              <a:rPr lang="en-US" sz="1800" dirty="0">
                <a:solidFill>
                  <a:schemeClr val="bg2"/>
                </a:solidFill>
                <a:latin typeface="Gill Sans MT Light" panose="020B0302020104020203" pitchFamily="34" charset="0"/>
              </a:rPr>
              <a:t>state</a:t>
            </a:r>
            <a:endParaRPr lang="en-GB" sz="1800" dirty="0"/>
          </a:p>
        </p:txBody>
      </p:sp>
      <p:cxnSp>
        <p:nvCxnSpPr>
          <p:cNvPr id="91" name="Straight Arrow Connector 90">
            <a:extLst>
              <a:ext uri="{FF2B5EF4-FFF2-40B4-BE49-F238E27FC236}">
                <a16:creationId xmlns:a16="http://schemas.microsoft.com/office/drawing/2014/main" id="{EF56EE13-6F91-7A50-C26B-913940820433}"/>
              </a:ext>
            </a:extLst>
          </p:cNvPr>
          <p:cNvCxnSpPr>
            <a:cxnSpLocks/>
          </p:cNvCxnSpPr>
          <p:nvPr/>
        </p:nvCxnSpPr>
        <p:spPr>
          <a:xfrm>
            <a:off x="3736135" y="1280672"/>
            <a:ext cx="0" cy="30978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Google Shape;445;p49">
            <a:extLst>
              <a:ext uri="{FF2B5EF4-FFF2-40B4-BE49-F238E27FC236}">
                <a16:creationId xmlns:a16="http://schemas.microsoft.com/office/drawing/2014/main" id="{2DBE6C94-B76E-A5DC-AEBA-CC225D0003AB}"/>
              </a:ext>
            </a:extLst>
          </p:cNvPr>
          <p:cNvSpPr txBox="1"/>
          <p:nvPr/>
        </p:nvSpPr>
        <p:spPr>
          <a:xfrm>
            <a:off x="1513063" y="228458"/>
            <a:ext cx="2888426"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subsumption architecture</a:t>
            </a:r>
            <a:endParaRPr sz="1800" dirty="0"/>
          </a:p>
        </p:txBody>
      </p:sp>
      <p:sp>
        <p:nvSpPr>
          <p:cNvPr id="18" name="Google Shape;445;p49">
            <a:extLst>
              <a:ext uri="{FF2B5EF4-FFF2-40B4-BE49-F238E27FC236}">
                <a16:creationId xmlns:a16="http://schemas.microsoft.com/office/drawing/2014/main" id="{721E3D74-F64D-4A74-54A0-74774AE79547}"/>
              </a:ext>
            </a:extLst>
          </p:cNvPr>
          <p:cNvSpPr txBox="1"/>
          <p:nvPr/>
        </p:nvSpPr>
        <p:spPr>
          <a:xfrm>
            <a:off x="6096738" y="225573"/>
            <a:ext cx="2187601"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hierarchical control</a:t>
            </a:r>
            <a:endParaRPr sz="1800" dirty="0"/>
          </a:p>
        </p:txBody>
      </p:sp>
    </p:spTree>
    <p:extLst>
      <p:ext uri="{BB962C8B-B14F-4D97-AF65-F5344CB8AC3E}">
        <p14:creationId xmlns:p14="http://schemas.microsoft.com/office/powerpoint/2010/main" val="3892194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a:extLst>
            <a:ext uri="{FF2B5EF4-FFF2-40B4-BE49-F238E27FC236}">
              <a16:creationId xmlns:a16="http://schemas.microsoft.com/office/drawing/2014/main" id="{A472E882-2B7C-6C22-9213-CC840D241258}"/>
            </a:ext>
          </a:extLst>
        </p:cNvPr>
        <p:cNvGrpSpPr/>
        <p:nvPr/>
      </p:nvGrpSpPr>
      <p:grpSpPr>
        <a:xfrm>
          <a:off x="0" y="0"/>
          <a:ext cx="0" cy="0"/>
          <a:chOff x="0" y="0"/>
          <a:chExt cx="0" cy="0"/>
        </a:xfrm>
      </p:grpSpPr>
      <p:pic>
        <p:nvPicPr>
          <p:cNvPr id="93" name="Google Shape;93;p17" descr="A person with curly hair smiling&#10;&#10;AI-generated content may be incorrect.">
            <a:extLst>
              <a:ext uri="{FF2B5EF4-FFF2-40B4-BE49-F238E27FC236}">
                <a16:creationId xmlns:a16="http://schemas.microsoft.com/office/drawing/2014/main" id="{4320364C-B2C0-0DDE-C4BB-61F3B268B716}"/>
              </a:ext>
            </a:extLst>
          </p:cNvPr>
          <p:cNvPicPr preferRelativeResize="0"/>
          <p:nvPr/>
        </p:nvPicPr>
        <p:blipFill rotWithShape="1">
          <a:blip r:embed="rId3">
            <a:alphaModFix/>
          </a:blip>
          <a:srcRect/>
          <a:stretch/>
        </p:blipFill>
        <p:spPr>
          <a:xfrm>
            <a:off x="1583513" y="1554969"/>
            <a:ext cx="1252175" cy="1252175"/>
          </a:xfrm>
          <a:prstGeom prst="rect">
            <a:avLst/>
          </a:prstGeom>
          <a:noFill/>
          <a:ln>
            <a:noFill/>
          </a:ln>
        </p:spPr>
      </p:pic>
      <p:pic>
        <p:nvPicPr>
          <p:cNvPr id="99" name="Google Shape;99;p17" descr="A person smiling for a picture&#10;&#10;AI-generated content may be incorrect.">
            <a:extLst>
              <a:ext uri="{FF2B5EF4-FFF2-40B4-BE49-F238E27FC236}">
                <a16:creationId xmlns:a16="http://schemas.microsoft.com/office/drawing/2014/main" id="{2079C00E-2E2C-5AD3-544F-61503E5ED463}"/>
              </a:ext>
            </a:extLst>
          </p:cNvPr>
          <p:cNvPicPr preferRelativeResize="0"/>
          <p:nvPr/>
        </p:nvPicPr>
        <p:blipFill rotWithShape="1">
          <a:blip r:embed="rId4">
            <a:alphaModFix/>
          </a:blip>
          <a:srcRect l="2150" t="3350" r="-2149" b="16681"/>
          <a:stretch/>
        </p:blipFill>
        <p:spPr>
          <a:xfrm>
            <a:off x="3110743" y="1554969"/>
            <a:ext cx="1252613" cy="1252115"/>
          </a:xfrm>
          <a:prstGeom prst="ellipse">
            <a:avLst/>
          </a:prstGeom>
          <a:solidFill>
            <a:srgbClr val="7030A0"/>
          </a:solidFill>
          <a:ln>
            <a:noFill/>
          </a:ln>
        </p:spPr>
      </p:pic>
      <p:sp>
        <p:nvSpPr>
          <p:cNvPr id="103" name="Google Shape;103;p17">
            <a:extLst>
              <a:ext uri="{FF2B5EF4-FFF2-40B4-BE49-F238E27FC236}">
                <a16:creationId xmlns:a16="http://schemas.microsoft.com/office/drawing/2014/main" id="{17735474-8360-C67E-0FB8-D2ADAEC8504E}"/>
              </a:ext>
            </a:extLst>
          </p:cNvPr>
          <p:cNvSpPr txBox="1"/>
          <p:nvPr/>
        </p:nvSpPr>
        <p:spPr>
          <a:xfrm>
            <a:off x="1666079" y="2847600"/>
            <a:ext cx="1180495" cy="2551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3F3F3F"/>
                </a:solidFill>
                <a:latin typeface="Arial"/>
                <a:ea typeface="Arial"/>
                <a:cs typeface="Arial"/>
                <a:sym typeface="Arial"/>
              </a:rPr>
              <a:t>Rachel Wilson</a:t>
            </a:r>
            <a:endParaRPr sz="1400" b="0" i="0" u="none" strike="noStrike" cap="none">
              <a:solidFill>
                <a:srgbClr val="3F3F3F"/>
              </a:solidFill>
              <a:latin typeface="Arial"/>
              <a:ea typeface="Arial"/>
              <a:cs typeface="Arial"/>
              <a:sym typeface="Arial"/>
            </a:endParaRPr>
          </a:p>
        </p:txBody>
      </p:sp>
      <p:sp>
        <p:nvSpPr>
          <p:cNvPr id="105" name="Google Shape;105;p17">
            <a:extLst>
              <a:ext uri="{FF2B5EF4-FFF2-40B4-BE49-F238E27FC236}">
                <a16:creationId xmlns:a16="http://schemas.microsoft.com/office/drawing/2014/main" id="{EB6F5B53-D653-8CFA-CBC9-1D6770340C4E}"/>
              </a:ext>
            </a:extLst>
          </p:cNvPr>
          <p:cNvSpPr txBox="1"/>
          <p:nvPr/>
        </p:nvSpPr>
        <p:spPr>
          <a:xfrm>
            <a:off x="3134623" y="2847600"/>
            <a:ext cx="1401822" cy="2551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3F3F3F"/>
                </a:solidFill>
                <a:latin typeface="Arial"/>
                <a:ea typeface="Arial"/>
                <a:cs typeface="Arial"/>
                <a:sym typeface="Arial"/>
              </a:rPr>
              <a:t>Jan Drugowitsch</a:t>
            </a:r>
            <a:endParaRPr sz="1400" b="0" i="0" u="none" strike="noStrike" cap="none">
              <a:solidFill>
                <a:srgbClr val="3F3F3F"/>
              </a:solidFill>
              <a:latin typeface="Arial"/>
              <a:ea typeface="Arial"/>
              <a:cs typeface="Arial"/>
              <a:sym typeface="Arial"/>
            </a:endParaRPr>
          </a:p>
        </p:txBody>
      </p:sp>
      <p:pic>
        <p:nvPicPr>
          <p:cNvPr id="3" name="Picture 2" descr="A person with long hair wearing a black shirt&#10;&#10;AI-generated content may be incorrect.">
            <a:extLst>
              <a:ext uri="{FF2B5EF4-FFF2-40B4-BE49-F238E27FC236}">
                <a16:creationId xmlns:a16="http://schemas.microsoft.com/office/drawing/2014/main" id="{9A79B876-FF48-97E4-BA08-96FD6356ADB8}"/>
              </a:ext>
            </a:extLst>
          </p:cNvPr>
          <p:cNvPicPr>
            <a:picLocks noChangeAspect="1"/>
          </p:cNvPicPr>
          <p:nvPr/>
        </p:nvPicPr>
        <p:blipFill>
          <a:blip r:embed="rId5"/>
          <a:srcRect l="-1596" t="-977" r="1596" b="29580"/>
          <a:stretch>
            <a:fillRect/>
          </a:stretch>
        </p:blipFill>
        <p:spPr>
          <a:xfrm>
            <a:off x="4562672" y="1587730"/>
            <a:ext cx="1256958" cy="1256400"/>
          </a:xfrm>
          <a:prstGeom prst="ellipse">
            <a:avLst/>
          </a:prstGeom>
          <a:solidFill>
            <a:srgbClr val="AECA13"/>
          </a:solidFill>
        </p:spPr>
      </p:pic>
      <p:sp>
        <p:nvSpPr>
          <p:cNvPr id="4" name="TextBox 3">
            <a:extLst>
              <a:ext uri="{FF2B5EF4-FFF2-40B4-BE49-F238E27FC236}">
                <a16:creationId xmlns:a16="http://schemas.microsoft.com/office/drawing/2014/main" id="{221265FA-F0A7-3108-6B51-5BDAC4AAF022}"/>
              </a:ext>
            </a:extLst>
          </p:cNvPr>
          <p:cNvSpPr txBox="1"/>
          <p:nvPr/>
        </p:nvSpPr>
        <p:spPr>
          <a:xfrm>
            <a:off x="4536445" y="2900219"/>
            <a:ext cx="1424152" cy="523220"/>
          </a:xfrm>
          <a:prstGeom prst="rect">
            <a:avLst/>
          </a:prstGeom>
          <a:noFill/>
        </p:spPr>
        <p:txBody>
          <a:bodyPr wrap="square">
            <a:spAutoFit/>
          </a:bodyPr>
          <a:lstStyle/>
          <a:p>
            <a:pPr algn="ctr"/>
            <a:r>
              <a:rPr lang="en-GB" sz="1400" dirty="0">
                <a:solidFill>
                  <a:schemeClr val="tx1">
                    <a:lumMod val="75000"/>
                    <a:lumOff val="25000"/>
                  </a:schemeClr>
                </a:solidFill>
                <a:latin typeface="Arial" panose="020B0604020202020204" pitchFamily="34" charset="0"/>
                <a:ea typeface="Gill Sans"/>
                <a:cs typeface="Arial" panose="020B0604020202020204" pitchFamily="34" charset="0"/>
                <a:sym typeface="Gill Sans"/>
              </a:rPr>
              <a:t>Helen </a:t>
            </a:r>
          </a:p>
          <a:p>
            <a:pPr algn="ctr"/>
            <a:r>
              <a:rPr lang="en-GB" sz="1400" dirty="0">
                <a:solidFill>
                  <a:schemeClr val="tx1">
                    <a:lumMod val="75000"/>
                    <a:lumOff val="25000"/>
                  </a:schemeClr>
                </a:solidFill>
                <a:latin typeface="Arial" panose="020B0604020202020204" pitchFamily="34" charset="0"/>
                <a:ea typeface="Gill Sans"/>
                <a:cs typeface="Arial" panose="020B0604020202020204" pitchFamily="34" charset="0"/>
                <a:sym typeface="Gill Sans"/>
              </a:rPr>
              <a:t>Yang</a:t>
            </a:r>
            <a:endParaRPr lang="en-GB" dirty="0">
              <a:solidFill>
                <a:schemeClr val="tx1">
                  <a:lumMod val="75000"/>
                  <a:lumOff val="25000"/>
                </a:schemeClr>
              </a:solidFill>
            </a:endParaRPr>
          </a:p>
        </p:txBody>
      </p:sp>
      <p:pic>
        <p:nvPicPr>
          <p:cNvPr id="2" name="Google Shape;96;p17" descr="A person in a suit and tie&#10;&#10;AI-generated content may be incorrect.">
            <a:extLst>
              <a:ext uri="{FF2B5EF4-FFF2-40B4-BE49-F238E27FC236}">
                <a16:creationId xmlns:a16="http://schemas.microsoft.com/office/drawing/2014/main" id="{E8496D2A-183C-1706-8957-8D4603968C0B}"/>
              </a:ext>
            </a:extLst>
          </p:cNvPr>
          <p:cNvPicPr preferRelativeResize="0"/>
          <p:nvPr/>
        </p:nvPicPr>
        <p:blipFill rotWithShape="1">
          <a:blip r:embed="rId6">
            <a:alphaModFix/>
          </a:blip>
          <a:srcRect/>
          <a:stretch/>
        </p:blipFill>
        <p:spPr>
          <a:xfrm>
            <a:off x="6051100" y="1587730"/>
            <a:ext cx="1252115" cy="1252115"/>
          </a:xfrm>
          <a:prstGeom prst="ellipse">
            <a:avLst/>
          </a:prstGeom>
          <a:solidFill>
            <a:srgbClr val="7030A0"/>
          </a:solidFill>
          <a:ln>
            <a:noFill/>
          </a:ln>
        </p:spPr>
      </p:pic>
      <p:sp>
        <p:nvSpPr>
          <p:cNvPr id="6" name="Google Shape;110;p17">
            <a:extLst>
              <a:ext uri="{FF2B5EF4-FFF2-40B4-BE49-F238E27FC236}">
                <a16:creationId xmlns:a16="http://schemas.microsoft.com/office/drawing/2014/main" id="{F9AD5C7C-152D-C21C-CCBF-F4A005F427F7}"/>
              </a:ext>
            </a:extLst>
          </p:cNvPr>
          <p:cNvSpPr txBox="1"/>
          <p:nvPr/>
        </p:nvSpPr>
        <p:spPr>
          <a:xfrm>
            <a:off x="6090140" y="2934287"/>
            <a:ext cx="118049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dirty="0">
                <a:solidFill>
                  <a:srgbClr val="3F3F3F"/>
                </a:solidFill>
                <a:latin typeface="Arial"/>
                <a:ea typeface="Arial"/>
                <a:cs typeface="Arial"/>
                <a:sym typeface="Arial"/>
              </a:rPr>
              <a:t>Zaki </a:t>
            </a:r>
          </a:p>
          <a:p>
            <a:pPr marL="0" marR="0" lvl="0" indent="0" algn="ctr" rtl="0">
              <a:lnSpc>
                <a:spcPct val="100000"/>
              </a:lnSpc>
              <a:spcBef>
                <a:spcPts val="0"/>
              </a:spcBef>
              <a:spcAft>
                <a:spcPts val="0"/>
              </a:spcAft>
              <a:buNone/>
            </a:pPr>
            <a:r>
              <a:rPr lang="en" sz="1400" b="0" i="0" u="none" strike="noStrike" cap="none" dirty="0" err="1">
                <a:solidFill>
                  <a:srgbClr val="3F3F3F"/>
                </a:solidFill>
                <a:latin typeface="Arial"/>
                <a:ea typeface="Arial"/>
                <a:cs typeface="Arial"/>
                <a:sym typeface="Arial"/>
              </a:rPr>
              <a:t>Ajabi</a:t>
            </a:r>
            <a:endParaRPr sz="1400" b="0" i="0" u="none" strike="noStrike" cap="none" dirty="0">
              <a:solidFill>
                <a:srgbClr val="3F3F3F"/>
              </a:solidFill>
              <a:latin typeface="Arial"/>
              <a:ea typeface="Arial"/>
              <a:cs typeface="Arial"/>
              <a:sym typeface="Arial"/>
            </a:endParaRPr>
          </a:p>
        </p:txBody>
      </p:sp>
      <p:sp>
        <p:nvSpPr>
          <p:cNvPr id="10" name="TextBox 9">
            <a:extLst>
              <a:ext uri="{FF2B5EF4-FFF2-40B4-BE49-F238E27FC236}">
                <a16:creationId xmlns:a16="http://schemas.microsoft.com/office/drawing/2014/main" id="{2AE35AF8-849E-918D-0EC8-2B04ED1F8E50}"/>
              </a:ext>
            </a:extLst>
          </p:cNvPr>
          <p:cNvSpPr txBox="1"/>
          <p:nvPr/>
        </p:nvSpPr>
        <p:spPr>
          <a:xfrm>
            <a:off x="2360815" y="3907222"/>
            <a:ext cx="4572000" cy="523220"/>
          </a:xfrm>
          <a:prstGeom prst="rect">
            <a:avLst/>
          </a:prstGeom>
          <a:noFill/>
        </p:spPr>
        <p:txBody>
          <a:bodyPr wrap="square">
            <a:spAutoFit/>
          </a:bodyPr>
          <a:lstStyle/>
          <a:p>
            <a:r>
              <a:rPr lang="en" sz="1400" dirty="0">
                <a:solidFill>
                  <a:schemeClr val="dk1"/>
                </a:solidFill>
              </a:rPr>
              <a:t>+ Sophia Renauld, Mohammed Abdal </a:t>
            </a:r>
            <a:r>
              <a:rPr lang="en" sz="1400" dirty="0" err="1">
                <a:solidFill>
                  <a:schemeClr val="dk1"/>
                </a:solidFill>
              </a:rPr>
              <a:t>Monium</a:t>
            </a:r>
            <a:r>
              <a:rPr lang="en" sz="1400" dirty="0">
                <a:solidFill>
                  <a:schemeClr val="dk1"/>
                </a:solidFill>
              </a:rPr>
              <a:t> Osman, Matthew F. Collie, </a:t>
            </a:r>
            <a:r>
              <a:rPr lang="en" sz="1400" dirty="0" err="1">
                <a:solidFill>
                  <a:schemeClr val="dk1"/>
                </a:solidFill>
              </a:rPr>
              <a:t>Jingxuan</a:t>
            </a:r>
            <a:r>
              <a:rPr lang="en" sz="1400" dirty="0">
                <a:solidFill>
                  <a:schemeClr val="dk1"/>
                </a:solidFill>
              </a:rPr>
              <a:t> Fan, Diego A. Pacheco</a:t>
            </a:r>
            <a:endParaRPr lang="en-GB" dirty="0"/>
          </a:p>
        </p:txBody>
      </p:sp>
    </p:spTree>
    <p:extLst>
      <p:ext uri="{BB962C8B-B14F-4D97-AF65-F5344CB8AC3E}">
        <p14:creationId xmlns:p14="http://schemas.microsoft.com/office/powerpoint/2010/main" val="3672904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535814AA-027C-E97E-A2B5-AD31BAF4E2A8}"/>
            </a:ext>
          </a:extLst>
        </p:cNvPr>
        <p:cNvGrpSpPr/>
        <p:nvPr/>
      </p:nvGrpSpPr>
      <p:grpSpPr>
        <a:xfrm>
          <a:off x="0" y="0"/>
          <a:ext cx="0" cy="0"/>
          <a:chOff x="0" y="0"/>
          <a:chExt cx="0" cy="0"/>
        </a:xfrm>
      </p:grpSpPr>
      <p:sp>
        <p:nvSpPr>
          <p:cNvPr id="388" name="Google Shape;388;p42">
            <a:extLst>
              <a:ext uri="{FF2B5EF4-FFF2-40B4-BE49-F238E27FC236}">
                <a16:creationId xmlns:a16="http://schemas.microsoft.com/office/drawing/2014/main" id="{EB17E540-7541-22E5-D57F-A2E491450668}"/>
              </a:ext>
            </a:extLst>
          </p:cNvPr>
          <p:cNvSpPr/>
          <p:nvPr/>
        </p:nvSpPr>
        <p:spPr>
          <a:xfrm>
            <a:off x="970875" y="565725"/>
            <a:ext cx="7365000" cy="3982500"/>
          </a:xfrm>
          <a:prstGeom prst="flowChartAlternateProcess">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2">
            <a:extLst>
              <a:ext uri="{FF2B5EF4-FFF2-40B4-BE49-F238E27FC236}">
                <a16:creationId xmlns:a16="http://schemas.microsoft.com/office/drawing/2014/main" id="{7149EE59-EB6C-3AB8-5457-D6B99ED228CC}"/>
              </a:ext>
            </a:extLst>
          </p:cNvPr>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lvl="0">
              <a:buSzPts val="1800"/>
            </a:pPr>
            <a:r>
              <a:rPr lang="en-GB" sz="1800" dirty="0">
                <a:solidFill>
                  <a:schemeClr val="dk1"/>
                </a:solidFill>
              </a:rPr>
              <a:t>the BANC is ready for use</a:t>
            </a:r>
          </a:p>
        </p:txBody>
      </p:sp>
      <p:pic>
        <p:nvPicPr>
          <p:cNvPr id="391" name="Google Shape;391;p42" descr="A screenshot of a computer&#10;&#10;AI-generated content may be incorrect.">
            <a:extLst>
              <a:ext uri="{FF2B5EF4-FFF2-40B4-BE49-F238E27FC236}">
                <a16:creationId xmlns:a16="http://schemas.microsoft.com/office/drawing/2014/main" id="{D24F6E69-9106-2709-BB37-24F7DFBAAE63}"/>
              </a:ext>
            </a:extLst>
          </p:cNvPr>
          <p:cNvPicPr preferRelativeResize="0"/>
          <p:nvPr/>
        </p:nvPicPr>
        <p:blipFill rotWithShape="1">
          <a:blip r:embed="rId3">
            <a:alphaModFix/>
          </a:blip>
          <a:srcRect/>
          <a:stretch/>
        </p:blipFill>
        <p:spPr>
          <a:xfrm>
            <a:off x="1136368" y="867240"/>
            <a:ext cx="7034012" cy="3379471"/>
          </a:xfrm>
          <a:prstGeom prst="rect">
            <a:avLst/>
          </a:prstGeom>
          <a:noFill/>
          <a:ln>
            <a:noFill/>
          </a:ln>
        </p:spPr>
      </p:pic>
      <p:pic>
        <p:nvPicPr>
          <p:cNvPr id="3" name="Picture 2" descr="A person smiling for the camera&#10;&#10;Description automatically generated">
            <a:extLst>
              <a:ext uri="{FF2B5EF4-FFF2-40B4-BE49-F238E27FC236}">
                <a16:creationId xmlns:a16="http://schemas.microsoft.com/office/drawing/2014/main" id="{D27C76E0-01AF-8AF3-A740-8BFAFB70E6D5}"/>
              </a:ext>
            </a:extLst>
          </p:cNvPr>
          <p:cNvPicPr>
            <a:picLocks noChangeAspect="1"/>
          </p:cNvPicPr>
          <p:nvPr/>
        </p:nvPicPr>
        <p:blipFill>
          <a:blip r:embed="rId4"/>
          <a:stretch>
            <a:fillRect/>
          </a:stretch>
        </p:blipFill>
        <p:spPr>
          <a:xfrm>
            <a:off x="547489" y="4608899"/>
            <a:ext cx="534601" cy="534601"/>
          </a:xfrm>
          <a:prstGeom prst="rect">
            <a:avLst/>
          </a:prstGeom>
        </p:spPr>
      </p:pic>
      <p:pic>
        <p:nvPicPr>
          <p:cNvPr id="4" name="Picture 3" descr="A person smiling at the camera&#10;&#10;Description automatically generated">
            <a:extLst>
              <a:ext uri="{FF2B5EF4-FFF2-40B4-BE49-F238E27FC236}">
                <a16:creationId xmlns:a16="http://schemas.microsoft.com/office/drawing/2014/main" id="{E90055AB-FB39-5E2F-1915-FF83A1CB79A6}"/>
              </a:ext>
            </a:extLst>
          </p:cNvPr>
          <p:cNvPicPr>
            <a:picLocks noChangeAspect="1"/>
          </p:cNvPicPr>
          <p:nvPr/>
        </p:nvPicPr>
        <p:blipFill>
          <a:blip r:embed="rId5"/>
          <a:stretch>
            <a:fillRect/>
          </a:stretch>
        </p:blipFill>
        <p:spPr>
          <a:xfrm>
            <a:off x="18288" y="4608899"/>
            <a:ext cx="529201" cy="534601"/>
          </a:xfrm>
          <a:prstGeom prst="rect">
            <a:avLst/>
          </a:prstGeom>
        </p:spPr>
      </p:pic>
      <p:pic>
        <p:nvPicPr>
          <p:cNvPr id="5" name="Picture 4" descr="A person wearing glasses and smiling&#10;&#10;Description automatically generated">
            <a:extLst>
              <a:ext uri="{FF2B5EF4-FFF2-40B4-BE49-F238E27FC236}">
                <a16:creationId xmlns:a16="http://schemas.microsoft.com/office/drawing/2014/main" id="{B8E6CF51-F207-C0C7-CD4D-C31E001C812E}"/>
              </a:ext>
            </a:extLst>
          </p:cNvPr>
          <p:cNvPicPr>
            <a:picLocks noChangeAspect="1"/>
          </p:cNvPicPr>
          <p:nvPr/>
        </p:nvPicPr>
        <p:blipFill>
          <a:blip r:embed="rId6"/>
          <a:stretch>
            <a:fillRect/>
          </a:stretch>
        </p:blipFill>
        <p:spPr>
          <a:xfrm>
            <a:off x="1076689" y="4608898"/>
            <a:ext cx="536400" cy="536400"/>
          </a:xfrm>
          <a:prstGeom prst="rect">
            <a:avLst/>
          </a:prstGeom>
        </p:spPr>
      </p:pic>
      <p:pic>
        <p:nvPicPr>
          <p:cNvPr id="7" name="Google Shape;95;p17">
            <a:extLst>
              <a:ext uri="{FF2B5EF4-FFF2-40B4-BE49-F238E27FC236}">
                <a16:creationId xmlns:a16="http://schemas.microsoft.com/office/drawing/2014/main" id="{B56D6992-3FD8-5F09-2325-9171B69ED887}"/>
              </a:ext>
            </a:extLst>
          </p:cNvPr>
          <p:cNvPicPr preferRelativeResize="0"/>
          <p:nvPr/>
        </p:nvPicPr>
        <p:blipFill rotWithShape="1">
          <a:blip r:embed="rId7">
            <a:alphaModFix/>
          </a:blip>
          <a:srcRect/>
          <a:stretch/>
        </p:blipFill>
        <p:spPr>
          <a:xfrm>
            <a:off x="2142289" y="4607100"/>
            <a:ext cx="536400" cy="536400"/>
          </a:xfrm>
          <a:prstGeom prst="ellipse">
            <a:avLst/>
          </a:prstGeom>
          <a:solidFill>
            <a:srgbClr val="AECA13"/>
          </a:solidFill>
          <a:ln>
            <a:noFill/>
          </a:ln>
        </p:spPr>
      </p:pic>
      <p:pic>
        <p:nvPicPr>
          <p:cNvPr id="8" name="Picture 7" descr="A person with long hair wearing a black shirt&#10;&#10;AI-generated content may be incorrect.">
            <a:extLst>
              <a:ext uri="{FF2B5EF4-FFF2-40B4-BE49-F238E27FC236}">
                <a16:creationId xmlns:a16="http://schemas.microsoft.com/office/drawing/2014/main" id="{65CE1F21-3919-4F94-D2BA-12478A6F857F}"/>
              </a:ext>
            </a:extLst>
          </p:cNvPr>
          <p:cNvPicPr>
            <a:picLocks noChangeAspect="1"/>
          </p:cNvPicPr>
          <p:nvPr/>
        </p:nvPicPr>
        <p:blipFill>
          <a:blip r:embed="rId8"/>
          <a:srcRect l="-1596" t="-977" r="1596" b="29580"/>
          <a:stretch>
            <a:fillRect/>
          </a:stretch>
        </p:blipFill>
        <p:spPr>
          <a:xfrm>
            <a:off x="1611290" y="4608118"/>
            <a:ext cx="536400" cy="536162"/>
          </a:xfrm>
          <a:prstGeom prst="ellipse">
            <a:avLst/>
          </a:prstGeom>
          <a:solidFill>
            <a:srgbClr val="AECA13"/>
          </a:solidFill>
        </p:spPr>
      </p:pic>
      <p:pic>
        <p:nvPicPr>
          <p:cNvPr id="9" name="Picture 8" descr="A person wearing a helmet and sunglasses&#10;&#10;AI-generated content may be incorrect.">
            <a:extLst>
              <a:ext uri="{FF2B5EF4-FFF2-40B4-BE49-F238E27FC236}">
                <a16:creationId xmlns:a16="http://schemas.microsoft.com/office/drawing/2014/main" id="{787AAED5-509F-33B7-89C0-1BA2B6D5E594}"/>
              </a:ext>
            </a:extLst>
          </p:cNvPr>
          <p:cNvPicPr>
            <a:picLocks noChangeAspect="1"/>
          </p:cNvPicPr>
          <p:nvPr/>
        </p:nvPicPr>
        <p:blipFill>
          <a:blip r:embed="rId9"/>
          <a:stretch>
            <a:fillRect/>
          </a:stretch>
        </p:blipFill>
        <p:spPr>
          <a:xfrm>
            <a:off x="2671489" y="4607100"/>
            <a:ext cx="536400" cy="536400"/>
          </a:xfrm>
          <a:prstGeom prst="ellipse">
            <a:avLst/>
          </a:prstGeom>
          <a:solidFill>
            <a:schemeClr val="accent4">
              <a:lumMod val="75000"/>
            </a:schemeClr>
          </a:solidFill>
        </p:spPr>
      </p:pic>
      <p:pic>
        <p:nvPicPr>
          <p:cNvPr id="10" name="Google Shape;101;p17" descr="A person holding a magazine&#10;&#10;AI-generated content may be incorrect.">
            <a:extLst>
              <a:ext uri="{FF2B5EF4-FFF2-40B4-BE49-F238E27FC236}">
                <a16:creationId xmlns:a16="http://schemas.microsoft.com/office/drawing/2014/main" id="{977B98C1-FBAB-EC2E-EC08-2DE191ACC0F0}"/>
              </a:ext>
            </a:extLst>
          </p:cNvPr>
          <p:cNvPicPr preferRelativeResize="0"/>
          <p:nvPr/>
        </p:nvPicPr>
        <p:blipFill rotWithShape="1">
          <a:blip r:embed="rId10">
            <a:alphaModFix/>
          </a:blip>
          <a:srcRect l="7037" t="15376" r="40798" b="55255"/>
          <a:stretch/>
        </p:blipFill>
        <p:spPr>
          <a:xfrm>
            <a:off x="3198888" y="4607100"/>
            <a:ext cx="532800" cy="536400"/>
          </a:xfrm>
          <a:prstGeom prst="ellipse">
            <a:avLst/>
          </a:prstGeom>
          <a:solidFill>
            <a:srgbClr val="EF8600"/>
          </a:solidFill>
          <a:ln>
            <a:noFill/>
          </a:ln>
        </p:spPr>
      </p:pic>
      <p:pic>
        <p:nvPicPr>
          <p:cNvPr id="2" name="Picture 6" descr="Camera Flash - Free technology icons">
            <a:extLst>
              <a:ext uri="{FF2B5EF4-FFF2-40B4-BE49-F238E27FC236}">
                <a16:creationId xmlns:a16="http://schemas.microsoft.com/office/drawing/2014/main" id="{A3D0304B-19B2-7A03-6776-BECD83E116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9817" y="42051"/>
            <a:ext cx="834183" cy="834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86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8"/>
          <p:cNvSpPr txBox="1"/>
          <p:nvPr/>
        </p:nvSpPr>
        <p:spPr>
          <a:xfrm>
            <a:off x="80525" y="390024"/>
            <a:ext cx="8926800" cy="350531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00"/>
              </a:spcBef>
              <a:spcAft>
                <a:spcPts val="0"/>
              </a:spcAft>
              <a:buNone/>
            </a:pPr>
            <a:r>
              <a:rPr lang="en" sz="1300" b="1" dirty="0">
                <a:solidFill>
                  <a:schemeClr val="dk1"/>
                </a:solidFill>
              </a:rPr>
              <a:t>authors</a:t>
            </a:r>
            <a:endParaRPr sz="1300" b="1" dirty="0">
              <a:solidFill>
                <a:schemeClr val="dk1"/>
              </a:solidFill>
            </a:endParaRPr>
          </a:p>
          <a:p>
            <a:pPr marL="0" lvl="0" indent="0" algn="l" rtl="0">
              <a:lnSpc>
                <a:spcPct val="100000"/>
              </a:lnSpc>
              <a:spcBef>
                <a:spcPts val="500"/>
              </a:spcBef>
              <a:spcAft>
                <a:spcPts val="0"/>
              </a:spcAft>
              <a:buClr>
                <a:schemeClr val="dk1"/>
              </a:buClr>
              <a:buSzPts val="1100"/>
              <a:buFont typeface="Arial"/>
              <a:buNone/>
            </a:pPr>
            <a:r>
              <a:rPr lang="en" sz="1300" dirty="0">
                <a:solidFill>
                  <a:schemeClr val="dk1"/>
                </a:solidFill>
              </a:rPr>
              <a:t>Alexander Shakeel Bates*, Jasper S. Phelps*, </a:t>
            </a:r>
            <a:r>
              <a:rPr lang="en" sz="1300" dirty="0" err="1">
                <a:solidFill>
                  <a:schemeClr val="dk1"/>
                </a:solidFill>
              </a:rPr>
              <a:t>Minsu</a:t>
            </a:r>
            <a:r>
              <a:rPr lang="en" sz="1300" dirty="0">
                <a:solidFill>
                  <a:schemeClr val="dk1"/>
                </a:solidFill>
              </a:rPr>
              <a:t> Kim*, Helen H. Yang*, Arie </a:t>
            </a:r>
            <a:r>
              <a:rPr lang="en" sz="1300" dirty="0" err="1">
                <a:solidFill>
                  <a:schemeClr val="dk1"/>
                </a:solidFill>
              </a:rPr>
              <a:t>Matsliah</a:t>
            </a:r>
            <a:r>
              <a:rPr lang="en" sz="1300" dirty="0">
                <a:solidFill>
                  <a:schemeClr val="dk1"/>
                </a:solidFill>
              </a:rPr>
              <a:t>, Zaki </a:t>
            </a:r>
            <a:r>
              <a:rPr lang="en" sz="1300" dirty="0" err="1">
                <a:solidFill>
                  <a:schemeClr val="dk1"/>
                </a:solidFill>
              </a:rPr>
              <a:t>Ajabi</a:t>
            </a:r>
            <a:r>
              <a:rPr lang="en" sz="1300" dirty="0">
                <a:solidFill>
                  <a:schemeClr val="dk1"/>
                </a:solidFill>
              </a:rPr>
              <a:t>, Eric Perlman, Kevin M. Delgado, Christopher K. Salmon, Jay Gager, Benjamin Silverman, Sophia Renauld, Mohammed Abdal </a:t>
            </a:r>
            <a:r>
              <a:rPr lang="en" sz="1300" dirty="0" err="1">
                <a:solidFill>
                  <a:schemeClr val="dk1"/>
                </a:solidFill>
              </a:rPr>
              <a:t>Monium</a:t>
            </a:r>
            <a:r>
              <a:rPr lang="en" sz="1300" dirty="0">
                <a:solidFill>
                  <a:schemeClr val="dk1"/>
                </a:solidFill>
              </a:rPr>
              <a:t> Osman, Matthew F. Collie, </a:t>
            </a:r>
            <a:r>
              <a:rPr lang="en" sz="1300" dirty="0" err="1">
                <a:solidFill>
                  <a:schemeClr val="dk1"/>
                </a:solidFill>
              </a:rPr>
              <a:t>Jingxuan</a:t>
            </a:r>
            <a:r>
              <a:rPr lang="en" sz="1300" dirty="0">
                <a:solidFill>
                  <a:schemeClr val="dk1"/>
                </a:solidFill>
              </a:rPr>
              <a:t> Fan, Diego A. Pacheco, </a:t>
            </a:r>
            <a:r>
              <a:rPr lang="en" sz="1300" dirty="0" err="1">
                <a:solidFill>
                  <a:schemeClr val="dk1"/>
                </a:solidFill>
              </a:rPr>
              <a:t>Yunzhi</a:t>
            </a:r>
            <a:r>
              <a:rPr lang="en" sz="1300" dirty="0">
                <a:solidFill>
                  <a:schemeClr val="dk1"/>
                </a:solidFill>
              </a:rPr>
              <a:t> Zhao, Janki Patel, Wenyi Zhang, Laia </a:t>
            </a:r>
            <a:r>
              <a:rPr lang="en" sz="1300" dirty="0" err="1">
                <a:solidFill>
                  <a:schemeClr val="dk1"/>
                </a:solidFill>
              </a:rPr>
              <a:t>Serratosa</a:t>
            </a:r>
            <a:r>
              <a:rPr lang="en" sz="1300" dirty="0">
                <a:solidFill>
                  <a:schemeClr val="dk1"/>
                </a:solidFill>
              </a:rPr>
              <a:t> </a:t>
            </a:r>
            <a:r>
              <a:rPr lang="en" sz="1300" dirty="0" err="1">
                <a:solidFill>
                  <a:schemeClr val="dk1"/>
                </a:solidFill>
              </a:rPr>
              <a:t>Capdevilla</a:t>
            </a:r>
            <a:r>
              <a:rPr lang="en" sz="1300" dirty="0">
                <a:solidFill>
                  <a:schemeClr val="dk1"/>
                </a:solidFill>
              </a:rPr>
              <a:t>, Ruairí J.V. Roberts, Eva J. Munnelly, Nina Griggs, Helen Langley, Borja Moya-Llamas, Ryan T. Maloney, </a:t>
            </a:r>
            <a:r>
              <a:rPr lang="en" sz="1300" dirty="0" err="1">
                <a:solidFill>
                  <a:schemeClr val="dk1"/>
                </a:solidFill>
              </a:rPr>
              <a:t>Szi-chieh</a:t>
            </a:r>
            <a:r>
              <a:rPr lang="en" sz="1300" dirty="0">
                <a:solidFill>
                  <a:schemeClr val="dk1"/>
                </a:solidFill>
              </a:rPr>
              <a:t> Yu, Amy R. Sterling, Marissa Sorek, Krzysztof Kruk, Nikitas </a:t>
            </a:r>
            <a:r>
              <a:rPr lang="en" sz="1300" dirty="0" err="1">
                <a:solidFill>
                  <a:schemeClr val="dk1"/>
                </a:solidFill>
              </a:rPr>
              <a:t>Serafetinidis</a:t>
            </a:r>
            <a:r>
              <a:rPr lang="en" sz="1300" dirty="0">
                <a:solidFill>
                  <a:schemeClr val="dk1"/>
                </a:solidFill>
              </a:rPr>
              <a:t>, Serene Dhawan, </a:t>
            </a:r>
            <a:r>
              <a:rPr lang="en" sz="1300" dirty="0" err="1">
                <a:solidFill>
                  <a:schemeClr val="dk1"/>
                </a:solidFill>
              </a:rPr>
              <a:t>Tomke</a:t>
            </a:r>
            <a:r>
              <a:rPr lang="en" sz="1300" dirty="0">
                <a:solidFill>
                  <a:schemeClr val="dk1"/>
                </a:solidFill>
              </a:rPr>
              <a:t> </a:t>
            </a:r>
            <a:r>
              <a:rPr lang="en" sz="1300" dirty="0" err="1">
                <a:solidFill>
                  <a:schemeClr val="dk1"/>
                </a:solidFill>
              </a:rPr>
              <a:t>Stürner</a:t>
            </a:r>
            <a:r>
              <a:rPr lang="en" sz="1300" dirty="0">
                <a:solidFill>
                  <a:schemeClr val="dk1"/>
                </a:solidFill>
              </a:rPr>
              <a:t>, Finja Klemm, Paul Brooks, Ellen Lesser, Jessica M. Jones, Sara E. Pierce-Lundgren, Su-Yee Lee, Yichen Luo, Andrew P. Cook, Theresa H. McKim, Emily C. </a:t>
            </a:r>
            <a:r>
              <a:rPr lang="en" sz="1300" dirty="0" err="1">
                <a:solidFill>
                  <a:schemeClr val="dk1"/>
                </a:solidFill>
              </a:rPr>
              <a:t>Kophs</a:t>
            </a:r>
            <a:r>
              <a:rPr lang="en" sz="1300" dirty="0">
                <a:solidFill>
                  <a:schemeClr val="dk1"/>
                </a:solidFill>
              </a:rPr>
              <a:t>, Tjalda Falt, Alexa M. Negrón Morales, Austin Burke, James Hebditch, Kyle P. Willie, Ryan Willie, Sergiy </a:t>
            </a:r>
            <a:r>
              <a:rPr lang="en" sz="1300" dirty="0" err="1">
                <a:solidFill>
                  <a:schemeClr val="dk1"/>
                </a:solidFill>
              </a:rPr>
              <a:t>Popovych</a:t>
            </a:r>
            <a:r>
              <a:rPr lang="en" sz="1300" dirty="0">
                <a:solidFill>
                  <a:schemeClr val="dk1"/>
                </a:solidFill>
              </a:rPr>
              <a:t>, Nico Kemnitz, </a:t>
            </a:r>
            <a:r>
              <a:rPr lang="en" sz="1300" dirty="0" err="1">
                <a:solidFill>
                  <a:schemeClr val="dk1"/>
                </a:solidFill>
              </a:rPr>
              <a:t>Dodam</a:t>
            </a:r>
            <a:r>
              <a:rPr lang="en" sz="1300" dirty="0">
                <a:solidFill>
                  <a:schemeClr val="dk1"/>
                </a:solidFill>
              </a:rPr>
              <a:t> </a:t>
            </a:r>
            <a:r>
              <a:rPr lang="en" sz="1300" dirty="0" err="1">
                <a:solidFill>
                  <a:schemeClr val="dk1"/>
                </a:solidFill>
              </a:rPr>
              <a:t>Ih</a:t>
            </a:r>
            <a:r>
              <a:rPr lang="en" sz="1300" dirty="0">
                <a:solidFill>
                  <a:schemeClr val="dk1"/>
                </a:solidFill>
              </a:rPr>
              <a:t>, </a:t>
            </a:r>
            <a:r>
              <a:rPr lang="en" sz="1300" dirty="0" err="1">
                <a:solidFill>
                  <a:schemeClr val="dk1"/>
                </a:solidFill>
              </a:rPr>
              <a:t>Kisuk</a:t>
            </a:r>
            <a:r>
              <a:rPr lang="en" sz="1300" dirty="0">
                <a:solidFill>
                  <a:schemeClr val="dk1"/>
                </a:solidFill>
              </a:rPr>
              <a:t> Lee, Ran Lu, Akhilesh </a:t>
            </a:r>
            <a:r>
              <a:rPr lang="en" sz="1300" dirty="0" err="1">
                <a:solidFill>
                  <a:schemeClr val="dk1"/>
                </a:solidFill>
              </a:rPr>
              <a:t>Halageri</a:t>
            </a:r>
            <a:r>
              <a:rPr lang="en" sz="1300" dirty="0">
                <a:solidFill>
                  <a:schemeClr val="dk1"/>
                </a:solidFill>
              </a:rPr>
              <a:t>, J. Alexander Bae, Ben Jourdan, Gregory Schwartzman, Damian D. Demarest, Emily Behnke, Doug Bland, Anne Kristiansen, Jaime Skelton, Tom Stocks, Dustin Garner, Farzaan Salman, Kevin C. Daly, Anthony Hernandez, Sandeep Kumar, Sven </a:t>
            </a:r>
            <a:r>
              <a:rPr lang="en" sz="1300" dirty="0" err="1">
                <a:solidFill>
                  <a:schemeClr val="dk1"/>
                </a:solidFill>
              </a:rPr>
              <a:t>Dorkenwald</a:t>
            </a:r>
            <a:r>
              <a:rPr lang="en" sz="1300" dirty="0">
                <a:solidFill>
                  <a:schemeClr val="dk1"/>
                </a:solidFill>
              </a:rPr>
              <a:t>, Forrest Collman, Marie P. Suver, Lisa M. Fenk, Michael J. Pankratz, Gregory S.X.E. Jefferis, Katharina Eichler, Andrew M. Seeds, Stefanie Hampel, Sweta Agrawal, Meet </a:t>
            </a:r>
            <a:r>
              <a:rPr lang="en" sz="1300" dirty="0" err="1">
                <a:solidFill>
                  <a:schemeClr val="dk1"/>
                </a:solidFill>
              </a:rPr>
              <a:t>Zandawala</a:t>
            </a:r>
            <a:r>
              <a:rPr lang="en" sz="1300" dirty="0">
                <a:solidFill>
                  <a:schemeClr val="dk1"/>
                </a:solidFill>
              </a:rPr>
              <a:t>, Thomas Macrina, Diane-Yayra </a:t>
            </a:r>
            <a:r>
              <a:rPr lang="en" sz="1300" dirty="0" err="1">
                <a:solidFill>
                  <a:schemeClr val="dk1"/>
                </a:solidFill>
              </a:rPr>
              <a:t>Adjavon</a:t>
            </a:r>
            <a:r>
              <a:rPr lang="en" sz="1300" dirty="0">
                <a:solidFill>
                  <a:schemeClr val="dk1"/>
                </a:solidFill>
              </a:rPr>
              <a:t>, Jan Funke, John C. Tuthill, Anthony Azevedo, </a:t>
            </a:r>
            <a:r>
              <a:rPr lang="en" sz="1300" b="1" dirty="0">
                <a:solidFill>
                  <a:schemeClr val="dk1"/>
                </a:solidFill>
              </a:rPr>
              <a:t>H. Sebastian Seung, Benjamin L. de </a:t>
            </a:r>
            <a:r>
              <a:rPr lang="en" sz="1300" b="1" dirty="0" err="1">
                <a:solidFill>
                  <a:schemeClr val="dk1"/>
                </a:solidFill>
              </a:rPr>
              <a:t>Bivort</a:t>
            </a:r>
            <a:r>
              <a:rPr lang="en" sz="1300" b="1" dirty="0">
                <a:solidFill>
                  <a:schemeClr val="dk1"/>
                </a:solidFill>
              </a:rPr>
              <a:t>, Mala Murthy, Jan </a:t>
            </a:r>
            <a:r>
              <a:rPr lang="en" sz="1300" b="1" dirty="0" err="1">
                <a:solidFill>
                  <a:schemeClr val="dk1"/>
                </a:solidFill>
              </a:rPr>
              <a:t>Drugowitsch</a:t>
            </a:r>
            <a:r>
              <a:rPr lang="en" sz="1300" b="1" dirty="0">
                <a:solidFill>
                  <a:schemeClr val="dk1"/>
                </a:solidFill>
              </a:rPr>
              <a:t>, Rachel I. Wilson*, Wei-Chung Allen Lee*</a:t>
            </a:r>
            <a:endParaRPr sz="1300" b="1" dirty="0">
              <a:solidFill>
                <a:schemeClr val="dk1"/>
              </a:solidFill>
            </a:endParaRPr>
          </a:p>
          <a:p>
            <a:pPr marL="0" lvl="0" indent="0" algn="l" rtl="0">
              <a:lnSpc>
                <a:spcPct val="100000"/>
              </a:lnSpc>
              <a:spcBef>
                <a:spcPts val="500"/>
              </a:spcBef>
              <a:spcAft>
                <a:spcPts val="0"/>
              </a:spcAft>
              <a:buNone/>
            </a:pPr>
            <a:endParaRPr sz="1300" dirty="0">
              <a:solidFill>
                <a:schemeClr val="dk2"/>
              </a:solidFill>
            </a:endParaRPr>
          </a:p>
        </p:txBody>
      </p:sp>
      <p:sp>
        <p:nvSpPr>
          <p:cNvPr id="581" name="Google Shape;581;p68"/>
          <p:cNvSpPr txBox="1"/>
          <p:nvPr/>
        </p:nvSpPr>
        <p:spPr>
          <a:xfrm>
            <a:off x="80525" y="3546832"/>
            <a:ext cx="2730300" cy="153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dk1"/>
                </a:solidFill>
              </a:rPr>
              <a:t>funding</a:t>
            </a:r>
            <a:endParaRPr sz="13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NIH</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NSF</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MRC</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HHMI</a:t>
            </a:r>
            <a:endParaRPr sz="1300">
              <a:solidFill>
                <a:schemeClr val="dk1"/>
              </a:solidFill>
            </a:endParaRPr>
          </a:p>
          <a:p>
            <a:pPr marL="0" lvl="0" indent="0" algn="l" rtl="0">
              <a:lnSpc>
                <a:spcPct val="115000"/>
              </a:lnSpc>
              <a:spcBef>
                <a:spcPts val="0"/>
              </a:spcBef>
              <a:spcAft>
                <a:spcPts val="0"/>
              </a:spcAft>
              <a:buNone/>
            </a:pPr>
            <a:r>
              <a:rPr lang="en" sz="1300">
                <a:solidFill>
                  <a:schemeClr val="dk1"/>
                </a:solidFill>
              </a:rPr>
              <a:t>New York Stem Cell Foundation</a:t>
            </a:r>
            <a:endParaRPr sz="1300">
              <a:solidFill>
                <a:schemeClr val="dk2"/>
              </a:solidFill>
            </a:endParaRPr>
          </a:p>
        </p:txBody>
      </p:sp>
      <p:sp>
        <p:nvSpPr>
          <p:cNvPr id="582" name="Google Shape;582;p68"/>
          <p:cNvSpPr txBox="1"/>
          <p:nvPr/>
        </p:nvSpPr>
        <p:spPr>
          <a:xfrm>
            <a:off x="3414118" y="3608107"/>
            <a:ext cx="4471800" cy="153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Deutsche Forschungsgemeinschaft</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Max Planck Society</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Alice and Joseph Brooks Fund</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Shanahan Family Foundation</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Smith Family Odyssey Grant</a:t>
            </a:r>
            <a:endParaRPr sz="1300">
              <a:solidFill>
                <a:schemeClr val="dk1"/>
              </a:solidFill>
            </a:endParaRPr>
          </a:p>
          <a:p>
            <a:pPr marL="0" lvl="0" indent="0" algn="l" rtl="0">
              <a:lnSpc>
                <a:spcPct val="115000"/>
              </a:lnSpc>
              <a:spcBef>
                <a:spcPts val="0"/>
              </a:spcBef>
              <a:spcAft>
                <a:spcPts val="0"/>
              </a:spcAft>
              <a:buNone/>
            </a:pPr>
            <a:r>
              <a:rPr lang="en" sz="1300">
                <a:solidFill>
                  <a:schemeClr val="dk1"/>
                </a:solidFill>
              </a:rPr>
              <a:t>Harvard/MIT Joint Research Grant </a:t>
            </a:r>
            <a:endParaRPr sz="1300">
              <a:solidFill>
                <a:schemeClr val="dk1"/>
              </a:solidFill>
            </a:endParaRPr>
          </a:p>
        </p:txBody>
      </p:sp>
      <p:sp>
        <p:nvSpPr>
          <p:cNvPr id="583" name="Google Shape;583;p68"/>
          <p:cNvSpPr txBox="1"/>
          <p:nvPr/>
        </p:nvSpPr>
        <p:spPr>
          <a:xfrm>
            <a:off x="80525" y="19485"/>
            <a:ext cx="48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acknowledgements</a:t>
            </a:r>
            <a:endParaRPr sz="18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9"/>
          <p:cNvSpPr txBox="1"/>
          <p:nvPr/>
        </p:nvSpPr>
        <p:spPr>
          <a:xfrm>
            <a:off x="80525" y="390025"/>
            <a:ext cx="8926800" cy="473399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00"/>
              </a:spcBef>
              <a:spcAft>
                <a:spcPts val="0"/>
              </a:spcAft>
              <a:buNone/>
            </a:pPr>
            <a:r>
              <a:rPr lang="en" sz="1300" b="1" dirty="0">
                <a:solidFill>
                  <a:schemeClr val="dk1"/>
                </a:solidFill>
              </a:rPr>
              <a:t>proofreaders</a:t>
            </a:r>
            <a:endParaRPr sz="1300" b="1" dirty="0">
              <a:solidFill>
                <a:schemeClr val="dk1"/>
              </a:solidFill>
            </a:endParaRPr>
          </a:p>
          <a:p>
            <a:pPr marL="0" lvl="0" indent="0" algn="l" rtl="0">
              <a:lnSpc>
                <a:spcPct val="100000"/>
              </a:lnSpc>
              <a:spcBef>
                <a:spcPts val="500"/>
              </a:spcBef>
              <a:spcAft>
                <a:spcPts val="0"/>
              </a:spcAft>
              <a:buNone/>
            </a:pPr>
            <a:r>
              <a:rPr lang="en" sz="1300" dirty="0">
                <a:solidFill>
                  <a:schemeClr val="dk1"/>
                </a:solidFill>
              </a:rPr>
              <a:t>Jenny Esteban Abelo, </a:t>
            </a:r>
            <a:r>
              <a:rPr lang="en" sz="1300" dirty="0" err="1">
                <a:solidFill>
                  <a:schemeClr val="dk1"/>
                </a:solidFill>
              </a:rPr>
              <a:t>Rimalyn</a:t>
            </a:r>
            <a:r>
              <a:rPr lang="en" sz="1300" dirty="0">
                <a:solidFill>
                  <a:schemeClr val="dk1"/>
                </a:solidFill>
              </a:rPr>
              <a:t> </a:t>
            </a:r>
            <a:r>
              <a:rPr lang="en" sz="1300" dirty="0" err="1">
                <a:solidFill>
                  <a:schemeClr val="dk1"/>
                </a:solidFill>
              </a:rPr>
              <a:t>Enopli</a:t>
            </a:r>
            <a:r>
              <a:rPr lang="en" sz="1300" dirty="0">
                <a:solidFill>
                  <a:schemeClr val="dk1"/>
                </a:solidFill>
              </a:rPr>
              <a:t> </a:t>
            </a:r>
            <a:r>
              <a:rPr lang="en" sz="1300" dirty="0" err="1">
                <a:solidFill>
                  <a:schemeClr val="dk1"/>
                </a:solidFill>
              </a:rPr>
              <a:t>Silay</a:t>
            </a:r>
            <a:r>
              <a:rPr lang="en" sz="1300" dirty="0">
                <a:solidFill>
                  <a:schemeClr val="dk1"/>
                </a:solidFill>
              </a:rPr>
              <a:t>, Anthony Ralph Piccio, Renzo D. </a:t>
            </a:r>
            <a:r>
              <a:rPr lang="en" sz="1300" dirty="0" err="1">
                <a:solidFill>
                  <a:schemeClr val="dk1"/>
                </a:solidFill>
              </a:rPr>
              <a:t>Requintina</a:t>
            </a:r>
            <a:r>
              <a:rPr lang="en" sz="1300" dirty="0">
                <a:solidFill>
                  <a:schemeClr val="dk1"/>
                </a:solidFill>
              </a:rPr>
              <a:t>, Micah </a:t>
            </a:r>
            <a:r>
              <a:rPr lang="en" sz="1300" dirty="0" err="1">
                <a:solidFill>
                  <a:schemeClr val="dk1"/>
                </a:solidFill>
              </a:rPr>
              <a:t>Colinares</a:t>
            </a:r>
            <a:r>
              <a:rPr lang="en" sz="1300" dirty="0">
                <a:solidFill>
                  <a:schemeClr val="dk1"/>
                </a:solidFill>
              </a:rPr>
              <a:t> Molinas, Shaina Rose Araneta, Jazel R. </a:t>
            </a:r>
            <a:r>
              <a:rPr lang="en" sz="1300" dirty="0" err="1">
                <a:solidFill>
                  <a:schemeClr val="dk1"/>
                </a:solidFill>
              </a:rPr>
              <a:t>Digamon</a:t>
            </a:r>
            <a:r>
              <a:rPr lang="en" sz="1300" dirty="0">
                <a:solidFill>
                  <a:schemeClr val="dk1"/>
                </a:solidFill>
              </a:rPr>
              <a:t>, Carine E. Estrella, Marlon </a:t>
            </a:r>
            <a:r>
              <a:rPr lang="en" sz="1300" dirty="0" err="1">
                <a:solidFill>
                  <a:schemeClr val="dk1"/>
                </a:solidFill>
              </a:rPr>
              <a:t>Kedet</a:t>
            </a:r>
            <a:r>
              <a:rPr lang="en" sz="1300" dirty="0">
                <a:solidFill>
                  <a:schemeClr val="dk1"/>
                </a:solidFill>
              </a:rPr>
              <a:t> Roda, Michael </a:t>
            </a:r>
            <a:r>
              <a:rPr lang="en" sz="1300" dirty="0" err="1">
                <a:solidFill>
                  <a:schemeClr val="dk1"/>
                </a:solidFill>
              </a:rPr>
              <a:t>Manayaga</a:t>
            </a:r>
            <a:r>
              <a:rPr lang="en" sz="1300" dirty="0">
                <a:solidFill>
                  <a:schemeClr val="dk1"/>
                </a:solidFill>
              </a:rPr>
              <a:t> Mates, David Benjamin D. </a:t>
            </a:r>
            <a:r>
              <a:rPr lang="en" sz="1300" dirty="0" err="1">
                <a:solidFill>
                  <a:schemeClr val="dk1"/>
                </a:solidFill>
              </a:rPr>
              <a:t>Conquilla</a:t>
            </a:r>
            <a:r>
              <a:rPr lang="en" sz="1300" dirty="0">
                <a:solidFill>
                  <a:schemeClr val="dk1"/>
                </a:solidFill>
              </a:rPr>
              <a:t>, </a:t>
            </a:r>
            <a:r>
              <a:rPr lang="en" sz="1300" dirty="0" err="1">
                <a:solidFill>
                  <a:schemeClr val="dk1"/>
                </a:solidFill>
              </a:rPr>
              <a:t>Romilyn</a:t>
            </a:r>
            <a:r>
              <a:rPr lang="en" sz="1300" dirty="0">
                <a:solidFill>
                  <a:schemeClr val="dk1"/>
                </a:solidFill>
              </a:rPr>
              <a:t> </a:t>
            </a:r>
            <a:r>
              <a:rPr lang="en" sz="1300" dirty="0" err="1">
                <a:solidFill>
                  <a:schemeClr val="dk1"/>
                </a:solidFill>
              </a:rPr>
              <a:t>Bardonido</a:t>
            </a:r>
            <a:r>
              <a:rPr lang="en" sz="1300" dirty="0">
                <a:solidFill>
                  <a:schemeClr val="dk1"/>
                </a:solidFill>
              </a:rPr>
              <a:t>, Alvin Josh </a:t>
            </a:r>
            <a:r>
              <a:rPr lang="en" sz="1300" dirty="0" err="1">
                <a:solidFill>
                  <a:schemeClr val="dk1"/>
                </a:solidFill>
              </a:rPr>
              <a:t>Mandahay</a:t>
            </a:r>
            <a:r>
              <a:rPr lang="en" sz="1300" dirty="0">
                <a:solidFill>
                  <a:schemeClr val="dk1"/>
                </a:solidFill>
              </a:rPr>
              <a:t>, Rey Mark Asares, Brion Glee </a:t>
            </a:r>
            <a:r>
              <a:rPr lang="en" sz="1300" dirty="0" err="1">
                <a:solidFill>
                  <a:schemeClr val="dk1"/>
                </a:solidFill>
              </a:rPr>
              <a:t>Baliña</a:t>
            </a:r>
            <a:r>
              <a:rPr lang="en" sz="1300" dirty="0">
                <a:solidFill>
                  <a:schemeClr val="dk1"/>
                </a:solidFill>
              </a:rPr>
              <a:t> Gloria, </a:t>
            </a:r>
            <a:r>
              <a:rPr lang="en" sz="1300" dirty="0" err="1">
                <a:solidFill>
                  <a:schemeClr val="dk1"/>
                </a:solidFill>
              </a:rPr>
              <a:t>Aleanne</a:t>
            </a:r>
            <a:r>
              <a:rPr lang="en" sz="1300" dirty="0">
                <a:solidFill>
                  <a:schemeClr val="dk1"/>
                </a:solidFill>
              </a:rPr>
              <a:t> May Hopkins, Jessa </a:t>
            </a:r>
            <a:r>
              <a:rPr lang="en" sz="1300" dirty="0" err="1">
                <a:solidFill>
                  <a:schemeClr val="dk1"/>
                </a:solidFill>
              </a:rPr>
              <a:t>Calambro</a:t>
            </a:r>
            <a:r>
              <a:rPr lang="en" sz="1300" dirty="0">
                <a:solidFill>
                  <a:schemeClr val="dk1"/>
                </a:solidFill>
              </a:rPr>
              <a:t>, Christine Joy </a:t>
            </a:r>
            <a:r>
              <a:rPr lang="en" sz="1300" dirty="0" err="1">
                <a:solidFill>
                  <a:schemeClr val="dk1"/>
                </a:solidFill>
              </a:rPr>
              <a:t>Maquilan</a:t>
            </a:r>
            <a:r>
              <a:rPr lang="en" sz="1300" dirty="0">
                <a:solidFill>
                  <a:schemeClr val="dk1"/>
                </a:solidFill>
              </a:rPr>
              <a:t> Tac- an, </a:t>
            </a:r>
            <a:r>
              <a:rPr lang="en" sz="1300" dirty="0" err="1">
                <a:solidFill>
                  <a:schemeClr val="dk1"/>
                </a:solidFill>
              </a:rPr>
              <a:t>Cj</a:t>
            </a:r>
            <a:r>
              <a:rPr lang="en" sz="1300" dirty="0">
                <a:solidFill>
                  <a:schemeClr val="dk1"/>
                </a:solidFill>
              </a:rPr>
              <a:t> Christine Cordova Tan, </a:t>
            </a:r>
            <a:r>
              <a:rPr lang="en" sz="1300" dirty="0" err="1">
                <a:solidFill>
                  <a:schemeClr val="dk1"/>
                </a:solidFill>
              </a:rPr>
              <a:t>Cj</a:t>
            </a:r>
            <a:r>
              <a:rPr lang="en" sz="1300" dirty="0">
                <a:solidFill>
                  <a:schemeClr val="dk1"/>
                </a:solidFill>
              </a:rPr>
              <a:t> Pilapil, Lea Lovely Joy Jimenez </a:t>
            </a:r>
            <a:r>
              <a:rPr lang="en" sz="1300" dirty="0" err="1">
                <a:solidFill>
                  <a:schemeClr val="dk1"/>
                </a:solidFill>
              </a:rPr>
              <a:t>Pelingon</a:t>
            </a:r>
            <a:r>
              <a:rPr lang="en" sz="1300" dirty="0">
                <a:solidFill>
                  <a:schemeClr val="dk1"/>
                </a:solidFill>
              </a:rPr>
              <a:t>, Mary Rose Golez, Prince Lloyd Sy </a:t>
            </a:r>
            <a:r>
              <a:rPr lang="en" sz="1300" dirty="0" err="1">
                <a:solidFill>
                  <a:schemeClr val="dk1"/>
                </a:solidFill>
              </a:rPr>
              <a:t>Cagampang</a:t>
            </a:r>
            <a:r>
              <a:rPr lang="en" sz="1300" dirty="0">
                <a:solidFill>
                  <a:schemeClr val="dk1"/>
                </a:solidFill>
              </a:rPr>
              <a:t>, Jacquilyn Laude, </a:t>
            </a:r>
            <a:r>
              <a:rPr lang="en" sz="1300" dirty="0" err="1">
                <a:solidFill>
                  <a:schemeClr val="dk1"/>
                </a:solidFill>
              </a:rPr>
              <a:t>Ehreca</a:t>
            </a:r>
            <a:r>
              <a:rPr lang="en" sz="1300" dirty="0">
                <a:solidFill>
                  <a:schemeClr val="dk1"/>
                </a:solidFill>
              </a:rPr>
              <a:t> Mae </a:t>
            </a:r>
            <a:r>
              <a:rPr lang="en" sz="1300" dirty="0" err="1">
                <a:solidFill>
                  <a:schemeClr val="dk1"/>
                </a:solidFill>
              </a:rPr>
              <a:t>Jongco</a:t>
            </a:r>
            <a:r>
              <a:rPr lang="en" sz="1300" dirty="0">
                <a:solidFill>
                  <a:schemeClr val="dk1"/>
                </a:solidFill>
              </a:rPr>
              <a:t> </a:t>
            </a:r>
            <a:r>
              <a:rPr lang="en" sz="1300" dirty="0" err="1">
                <a:solidFill>
                  <a:schemeClr val="dk1"/>
                </a:solidFill>
              </a:rPr>
              <a:t>Pojio</a:t>
            </a:r>
            <a:r>
              <a:rPr lang="en" sz="1300" dirty="0">
                <a:solidFill>
                  <a:schemeClr val="dk1"/>
                </a:solidFill>
              </a:rPr>
              <a:t>, Jayanne </a:t>
            </a:r>
            <a:r>
              <a:rPr lang="en" sz="1300" dirty="0" err="1">
                <a:solidFill>
                  <a:schemeClr val="dk1"/>
                </a:solidFill>
              </a:rPr>
              <a:t>Biodes</a:t>
            </a:r>
            <a:r>
              <a:rPr lang="en" sz="1300" dirty="0">
                <a:solidFill>
                  <a:schemeClr val="dk1"/>
                </a:solidFill>
              </a:rPr>
              <a:t> </a:t>
            </a:r>
            <a:r>
              <a:rPr lang="en" sz="1300" dirty="0" err="1">
                <a:solidFill>
                  <a:schemeClr val="dk1"/>
                </a:solidFill>
              </a:rPr>
              <a:t>Mayormita</a:t>
            </a:r>
            <a:r>
              <a:rPr lang="en" sz="1300" dirty="0">
                <a:solidFill>
                  <a:schemeClr val="dk1"/>
                </a:solidFill>
              </a:rPr>
              <a:t>, Mike </a:t>
            </a:r>
            <a:r>
              <a:rPr lang="en" sz="1300" dirty="0" err="1">
                <a:solidFill>
                  <a:schemeClr val="dk1"/>
                </a:solidFill>
              </a:rPr>
              <a:t>Quibo</a:t>
            </a:r>
            <a:r>
              <a:rPr lang="en" sz="1300" dirty="0">
                <a:solidFill>
                  <a:schemeClr val="dk1"/>
                </a:solidFill>
              </a:rPr>
              <a:t> </a:t>
            </a:r>
            <a:r>
              <a:rPr lang="en" sz="1300" dirty="0" err="1">
                <a:solidFill>
                  <a:schemeClr val="dk1"/>
                </a:solidFill>
              </a:rPr>
              <a:t>Tambuco</a:t>
            </a:r>
            <a:r>
              <a:rPr lang="en" sz="1300" dirty="0">
                <a:solidFill>
                  <a:schemeClr val="dk1"/>
                </a:solidFill>
              </a:rPr>
              <a:t>, </a:t>
            </a:r>
            <a:r>
              <a:rPr lang="en" sz="1300" dirty="0" err="1">
                <a:solidFill>
                  <a:schemeClr val="dk1"/>
                </a:solidFill>
              </a:rPr>
              <a:t>Madiemie</a:t>
            </a:r>
            <a:r>
              <a:rPr lang="en" sz="1300" dirty="0">
                <a:solidFill>
                  <a:schemeClr val="dk1"/>
                </a:solidFill>
              </a:rPr>
              <a:t> Inguito, Cedrick Earl </a:t>
            </a:r>
            <a:r>
              <a:rPr lang="en" sz="1300" dirty="0" err="1">
                <a:solidFill>
                  <a:schemeClr val="dk1"/>
                </a:solidFill>
              </a:rPr>
              <a:t>Bernasol</a:t>
            </a:r>
            <a:r>
              <a:rPr lang="en" sz="1300" dirty="0">
                <a:solidFill>
                  <a:schemeClr val="dk1"/>
                </a:solidFill>
              </a:rPr>
              <a:t>, Roden Rey </a:t>
            </a:r>
            <a:r>
              <a:rPr lang="en" sz="1300" dirty="0" err="1">
                <a:solidFill>
                  <a:schemeClr val="dk1"/>
                </a:solidFill>
              </a:rPr>
              <a:t>Nuiz</a:t>
            </a:r>
            <a:r>
              <a:rPr lang="en" sz="1300" dirty="0">
                <a:solidFill>
                  <a:schemeClr val="dk1"/>
                </a:solidFill>
              </a:rPr>
              <a:t> Dizon, Francis Rainer Lindo, </a:t>
            </a:r>
            <a:r>
              <a:rPr lang="en" sz="1300" dirty="0" err="1">
                <a:solidFill>
                  <a:schemeClr val="dk1"/>
                </a:solidFill>
              </a:rPr>
              <a:t>Noroddin</a:t>
            </a:r>
            <a:r>
              <a:rPr lang="en" sz="1300" dirty="0">
                <a:solidFill>
                  <a:schemeClr val="dk1"/>
                </a:solidFill>
              </a:rPr>
              <a:t> </a:t>
            </a:r>
            <a:r>
              <a:rPr lang="en" sz="1300" dirty="0" err="1">
                <a:solidFill>
                  <a:schemeClr val="dk1"/>
                </a:solidFill>
              </a:rPr>
              <a:t>Balambag</a:t>
            </a:r>
            <a:r>
              <a:rPr lang="en" sz="1300" dirty="0">
                <a:solidFill>
                  <a:schemeClr val="dk1"/>
                </a:solidFill>
              </a:rPr>
              <a:t>, Cathy Pilapil, Tutor, </a:t>
            </a:r>
            <a:r>
              <a:rPr lang="en" sz="1300" dirty="0" err="1">
                <a:solidFill>
                  <a:schemeClr val="dk1"/>
                </a:solidFill>
              </a:rPr>
              <a:t>Larben</a:t>
            </a:r>
            <a:r>
              <a:rPr lang="en" sz="1300" dirty="0">
                <a:solidFill>
                  <a:schemeClr val="dk1"/>
                </a:solidFill>
              </a:rPr>
              <a:t> Milagrosa, Clyde Albero, Cesar Jun M. </a:t>
            </a:r>
            <a:r>
              <a:rPr lang="en" sz="1300" dirty="0" err="1">
                <a:solidFill>
                  <a:schemeClr val="dk1"/>
                </a:solidFill>
              </a:rPr>
              <a:t>Subtenente</a:t>
            </a:r>
            <a:r>
              <a:rPr lang="en" sz="1300" dirty="0">
                <a:solidFill>
                  <a:schemeClr val="dk1"/>
                </a:solidFill>
              </a:rPr>
              <a:t>, Elison </a:t>
            </a:r>
            <a:r>
              <a:rPr lang="en" sz="1300" dirty="0" err="1">
                <a:solidFill>
                  <a:schemeClr val="dk1"/>
                </a:solidFill>
              </a:rPr>
              <a:t>Rovic</a:t>
            </a:r>
            <a:r>
              <a:rPr lang="en" sz="1300" dirty="0">
                <a:solidFill>
                  <a:schemeClr val="dk1"/>
                </a:solidFill>
              </a:rPr>
              <a:t> Monte, Sherwin Salem, Estephani A. Lim, Enriq Gerald </a:t>
            </a:r>
            <a:r>
              <a:rPr lang="en" sz="1300" dirty="0" err="1">
                <a:solidFill>
                  <a:schemeClr val="dk1"/>
                </a:solidFill>
              </a:rPr>
              <a:t>Pacaldo</a:t>
            </a:r>
            <a:r>
              <a:rPr lang="en" sz="1300" dirty="0">
                <a:solidFill>
                  <a:schemeClr val="dk1"/>
                </a:solidFill>
              </a:rPr>
              <a:t>, Juliane Maquiling </a:t>
            </a:r>
            <a:r>
              <a:rPr lang="en" sz="1300" dirty="0" err="1">
                <a:solidFill>
                  <a:schemeClr val="dk1"/>
                </a:solidFill>
              </a:rPr>
              <a:t>Bulaclac</a:t>
            </a:r>
            <a:r>
              <a:rPr lang="en" sz="1300" dirty="0">
                <a:solidFill>
                  <a:schemeClr val="dk1"/>
                </a:solidFill>
              </a:rPr>
              <a:t>, Yna </a:t>
            </a:r>
            <a:r>
              <a:rPr lang="en" sz="1300" dirty="0" err="1">
                <a:solidFill>
                  <a:schemeClr val="dk1"/>
                </a:solidFill>
              </a:rPr>
              <a:t>Bustria</a:t>
            </a:r>
            <a:r>
              <a:rPr lang="en" sz="1300" dirty="0">
                <a:solidFill>
                  <a:schemeClr val="dk1"/>
                </a:solidFill>
              </a:rPr>
              <a:t> </a:t>
            </a:r>
            <a:r>
              <a:rPr lang="en" sz="1300" dirty="0" err="1">
                <a:solidFill>
                  <a:schemeClr val="dk1"/>
                </a:solidFill>
              </a:rPr>
              <a:t>Jallorina</a:t>
            </a:r>
            <a:r>
              <a:rPr lang="en" sz="1300" dirty="0">
                <a:solidFill>
                  <a:schemeClr val="dk1"/>
                </a:solidFill>
              </a:rPr>
              <a:t>, Catherine </a:t>
            </a:r>
            <a:r>
              <a:rPr lang="en" sz="1300" dirty="0" err="1">
                <a:solidFill>
                  <a:schemeClr val="dk1"/>
                </a:solidFill>
              </a:rPr>
              <a:t>Gasi</a:t>
            </a:r>
            <a:r>
              <a:rPr lang="en" sz="1300" dirty="0">
                <a:solidFill>
                  <a:schemeClr val="dk1"/>
                </a:solidFill>
              </a:rPr>
              <a:t> </a:t>
            </a:r>
            <a:r>
              <a:rPr lang="en" sz="1300" dirty="0" err="1">
                <a:solidFill>
                  <a:schemeClr val="dk1"/>
                </a:solidFill>
              </a:rPr>
              <a:t>Colminas</a:t>
            </a:r>
            <a:r>
              <a:rPr lang="en" sz="1300" dirty="0">
                <a:solidFill>
                  <a:schemeClr val="dk1"/>
                </a:solidFill>
              </a:rPr>
              <a:t>, Michael Carlo M. Pabroquez, Jonalyn S. </a:t>
            </a:r>
            <a:r>
              <a:rPr lang="en" sz="1300" dirty="0" err="1">
                <a:solidFill>
                  <a:schemeClr val="dk1"/>
                </a:solidFill>
              </a:rPr>
              <a:t>Revilleza</a:t>
            </a:r>
            <a:r>
              <a:rPr lang="en" sz="1300" dirty="0">
                <a:solidFill>
                  <a:schemeClr val="dk1"/>
                </a:solidFill>
              </a:rPr>
              <a:t>, Nina Mae </a:t>
            </a:r>
            <a:r>
              <a:rPr lang="en" sz="1300" dirty="0" err="1">
                <a:solidFill>
                  <a:schemeClr val="dk1"/>
                </a:solidFill>
              </a:rPr>
              <a:t>Dulaca</a:t>
            </a:r>
            <a:r>
              <a:rPr lang="en" sz="1300" dirty="0">
                <a:solidFill>
                  <a:schemeClr val="dk1"/>
                </a:solidFill>
              </a:rPr>
              <a:t>, Marchan </a:t>
            </a:r>
            <a:r>
              <a:rPr lang="en" sz="1300" dirty="0" err="1">
                <a:solidFill>
                  <a:schemeClr val="dk1"/>
                </a:solidFill>
              </a:rPr>
              <a:t>Manaytay</a:t>
            </a:r>
            <a:r>
              <a:rPr lang="en" sz="1300" dirty="0">
                <a:solidFill>
                  <a:schemeClr val="dk1"/>
                </a:solidFill>
              </a:rPr>
              <a:t>, Rommel Roa, Glenda Malda Dawa, Baby Jane </a:t>
            </a:r>
            <a:r>
              <a:rPr lang="en" sz="1300" dirty="0" err="1">
                <a:solidFill>
                  <a:schemeClr val="dk1"/>
                </a:solidFill>
              </a:rPr>
              <a:t>Getizo</a:t>
            </a:r>
            <a:r>
              <a:rPr lang="en" sz="1300" dirty="0">
                <a:solidFill>
                  <a:schemeClr val="dk1"/>
                </a:solidFill>
              </a:rPr>
              <a:t>, April Grace </a:t>
            </a:r>
            <a:r>
              <a:rPr lang="en" sz="1300" dirty="0" err="1">
                <a:solidFill>
                  <a:schemeClr val="dk1"/>
                </a:solidFill>
              </a:rPr>
              <a:t>Delantes</a:t>
            </a:r>
            <a:r>
              <a:rPr lang="en" sz="1300" dirty="0">
                <a:solidFill>
                  <a:schemeClr val="dk1"/>
                </a:solidFill>
              </a:rPr>
              <a:t> </a:t>
            </a:r>
            <a:r>
              <a:rPr lang="en" sz="1300" dirty="0" err="1">
                <a:solidFill>
                  <a:schemeClr val="dk1"/>
                </a:solidFill>
              </a:rPr>
              <a:t>Alagaban</a:t>
            </a:r>
            <a:r>
              <a:rPr lang="en" sz="1300" dirty="0">
                <a:solidFill>
                  <a:schemeClr val="dk1"/>
                </a:solidFill>
              </a:rPr>
              <a:t>, Krystel Joy Domingo, Mark Lester Avila, Nelsie Panes, Dwight </a:t>
            </a:r>
            <a:r>
              <a:rPr lang="en" sz="1300" dirty="0" err="1">
                <a:solidFill>
                  <a:schemeClr val="dk1"/>
                </a:solidFill>
              </a:rPr>
              <a:t>Jumaag</a:t>
            </a:r>
            <a:r>
              <a:rPr lang="en" sz="1300" dirty="0">
                <a:solidFill>
                  <a:schemeClr val="dk1"/>
                </a:solidFill>
              </a:rPr>
              <a:t>, Hugh Ven Kyle Tecson, Jansen </a:t>
            </a:r>
            <a:r>
              <a:rPr lang="en" sz="1300" dirty="0" err="1">
                <a:solidFill>
                  <a:schemeClr val="dk1"/>
                </a:solidFill>
              </a:rPr>
              <a:t>Seguido</a:t>
            </a:r>
            <a:r>
              <a:rPr lang="en" sz="1300" dirty="0">
                <a:solidFill>
                  <a:schemeClr val="dk1"/>
                </a:solidFill>
              </a:rPr>
              <a:t>, James Nicle </a:t>
            </a:r>
            <a:r>
              <a:rPr lang="en" sz="1300" dirty="0" err="1">
                <a:solidFill>
                  <a:schemeClr val="dk1"/>
                </a:solidFill>
              </a:rPr>
              <a:t>Cano</a:t>
            </a:r>
            <a:r>
              <a:rPr lang="en" sz="1300" dirty="0">
                <a:solidFill>
                  <a:schemeClr val="dk1"/>
                </a:solidFill>
              </a:rPr>
              <a:t>, John David Asis, Althea Lou </a:t>
            </a:r>
            <a:r>
              <a:rPr lang="en" sz="1300" dirty="0" err="1">
                <a:solidFill>
                  <a:schemeClr val="dk1"/>
                </a:solidFill>
              </a:rPr>
              <a:t>Alojipan</a:t>
            </a:r>
            <a:r>
              <a:rPr lang="en" sz="1300" dirty="0">
                <a:solidFill>
                  <a:schemeClr val="dk1"/>
                </a:solidFill>
              </a:rPr>
              <a:t> </a:t>
            </a:r>
            <a:r>
              <a:rPr lang="en" sz="1300" dirty="0" err="1">
                <a:solidFill>
                  <a:schemeClr val="dk1"/>
                </a:solidFill>
              </a:rPr>
              <a:t>Aligria</a:t>
            </a:r>
            <a:r>
              <a:rPr lang="en" sz="1300" dirty="0">
                <a:solidFill>
                  <a:schemeClr val="dk1"/>
                </a:solidFill>
              </a:rPr>
              <a:t>, Philip </a:t>
            </a:r>
            <a:r>
              <a:rPr lang="en" sz="1300" dirty="0" err="1">
                <a:solidFill>
                  <a:schemeClr val="dk1"/>
                </a:solidFill>
              </a:rPr>
              <a:t>Ampo</a:t>
            </a:r>
            <a:r>
              <a:rPr lang="en" sz="1300" dirty="0">
                <a:solidFill>
                  <a:schemeClr val="dk1"/>
                </a:solidFill>
              </a:rPr>
              <a:t>, Mary Grace Ybanez, </a:t>
            </a:r>
            <a:r>
              <a:rPr lang="en" sz="1300" dirty="0" err="1">
                <a:solidFill>
                  <a:schemeClr val="dk1"/>
                </a:solidFill>
              </a:rPr>
              <a:t>Charmelyn</a:t>
            </a:r>
            <a:r>
              <a:rPr lang="en" sz="1300" dirty="0">
                <a:solidFill>
                  <a:schemeClr val="dk1"/>
                </a:solidFill>
              </a:rPr>
              <a:t> </a:t>
            </a:r>
            <a:r>
              <a:rPr lang="en" sz="1300" dirty="0" err="1">
                <a:solidFill>
                  <a:schemeClr val="dk1"/>
                </a:solidFill>
              </a:rPr>
              <a:t>Urboda</a:t>
            </a:r>
            <a:r>
              <a:rPr lang="en" sz="1300" dirty="0">
                <a:solidFill>
                  <a:schemeClr val="dk1"/>
                </a:solidFill>
              </a:rPr>
              <a:t>, Vanessa C. Dal, </a:t>
            </a:r>
            <a:r>
              <a:rPr lang="en" sz="1300" dirty="0" err="1">
                <a:solidFill>
                  <a:schemeClr val="dk1"/>
                </a:solidFill>
              </a:rPr>
              <a:t>Rhosly</a:t>
            </a:r>
            <a:r>
              <a:rPr lang="en" sz="1300" dirty="0">
                <a:solidFill>
                  <a:schemeClr val="dk1"/>
                </a:solidFill>
              </a:rPr>
              <a:t> Jay </a:t>
            </a:r>
            <a:r>
              <a:rPr lang="en" sz="1300" dirty="0" err="1">
                <a:solidFill>
                  <a:schemeClr val="dk1"/>
                </a:solidFill>
              </a:rPr>
              <a:t>Bumaya</a:t>
            </a:r>
            <a:r>
              <a:rPr lang="en" sz="1300" dirty="0">
                <a:solidFill>
                  <a:schemeClr val="dk1"/>
                </a:solidFill>
              </a:rPr>
              <a:t>, Regine Salem, Jan </a:t>
            </a:r>
            <a:r>
              <a:rPr lang="en" sz="1300" dirty="0" err="1">
                <a:solidFill>
                  <a:schemeClr val="dk1"/>
                </a:solidFill>
              </a:rPr>
              <a:t>Marinie</a:t>
            </a:r>
            <a:r>
              <a:rPr lang="en" sz="1300" dirty="0">
                <a:solidFill>
                  <a:schemeClr val="dk1"/>
                </a:solidFill>
              </a:rPr>
              <a:t> </a:t>
            </a:r>
            <a:r>
              <a:rPr lang="en" sz="1300" dirty="0" err="1">
                <a:solidFill>
                  <a:schemeClr val="dk1"/>
                </a:solidFill>
              </a:rPr>
              <a:t>Ferraren</a:t>
            </a:r>
            <a:r>
              <a:rPr lang="en" sz="1300" dirty="0">
                <a:solidFill>
                  <a:schemeClr val="dk1"/>
                </a:solidFill>
              </a:rPr>
              <a:t>, Mark Lester </a:t>
            </a:r>
            <a:r>
              <a:rPr lang="en" sz="1300" dirty="0" err="1">
                <a:solidFill>
                  <a:schemeClr val="dk1"/>
                </a:solidFill>
              </a:rPr>
              <a:t>Caño</a:t>
            </a:r>
            <a:r>
              <a:rPr lang="en" sz="1300" dirty="0">
                <a:solidFill>
                  <a:schemeClr val="dk1"/>
                </a:solidFill>
              </a:rPr>
              <a:t>, Joseph Enoc Roilo, </a:t>
            </a:r>
            <a:r>
              <a:rPr lang="en" sz="1300" dirty="0" err="1">
                <a:solidFill>
                  <a:schemeClr val="dk1"/>
                </a:solidFill>
              </a:rPr>
              <a:t>Aljon</a:t>
            </a:r>
            <a:r>
              <a:rPr lang="en" sz="1300" dirty="0">
                <a:solidFill>
                  <a:schemeClr val="dk1"/>
                </a:solidFill>
              </a:rPr>
              <a:t> </a:t>
            </a:r>
            <a:r>
              <a:rPr lang="en" sz="1300" dirty="0" err="1">
                <a:solidFill>
                  <a:schemeClr val="dk1"/>
                </a:solidFill>
              </a:rPr>
              <a:t>Lastimoso</a:t>
            </a:r>
            <a:r>
              <a:rPr lang="en" sz="1300" dirty="0">
                <a:solidFill>
                  <a:schemeClr val="dk1"/>
                </a:solidFill>
              </a:rPr>
              <a:t>, </a:t>
            </a:r>
            <a:r>
              <a:rPr lang="en" sz="1300" dirty="0" err="1">
                <a:solidFill>
                  <a:schemeClr val="dk1"/>
                </a:solidFill>
              </a:rPr>
              <a:t>Romelita</a:t>
            </a:r>
            <a:r>
              <a:rPr lang="en" sz="1300" dirty="0">
                <a:solidFill>
                  <a:schemeClr val="dk1"/>
                </a:solidFill>
              </a:rPr>
              <a:t> </a:t>
            </a:r>
            <a:r>
              <a:rPr lang="en" sz="1300" dirty="0" err="1">
                <a:solidFill>
                  <a:schemeClr val="dk1"/>
                </a:solidFill>
              </a:rPr>
              <a:t>Maignos</a:t>
            </a:r>
            <a:r>
              <a:rPr lang="en" sz="1300" dirty="0">
                <a:solidFill>
                  <a:schemeClr val="dk1"/>
                </a:solidFill>
              </a:rPr>
              <a:t>, Kendrick Joules Vinson, Hella Jones Dulay, Celso Gonzales, Raffy Acosta, Irish Quijada </a:t>
            </a:r>
            <a:r>
              <a:rPr lang="en" sz="1300" dirty="0" err="1">
                <a:solidFill>
                  <a:schemeClr val="dk1"/>
                </a:solidFill>
              </a:rPr>
              <a:t>Bonso</a:t>
            </a:r>
            <a:r>
              <a:rPr lang="en" sz="1300" dirty="0">
                <a:solidFill>
                  <a:schemeClr val="dk1"/>
                </a:solidFill>
              </a:rPr>
              <a:t>, </a:t>
            </a:r>
            <a:r>
              <a:rPr lang="en" sz="1300" dirty="0" err="1">
                <a:solidFill>
                  <a:schemeClr val="dk1"/>
                </a:solidFill>
              </a:rPr>
              <a:t>Johnclyde</a:t>
            </a:r>
            <a:r>
              <a:rPr lang="en" sz="1300" dirty="0">
                <a:solidFill>
                  <a:schemeClr val="dk1"/>
                </a:solidFill>
              </a:rPr>
              <a:t> </a:t>
            </a:r>
            <a:r>
              <a:rPr lang="en" sz="1300" dirty="0" err="1">
                <a:solidFill>
                  <a:schemeClr val="dk1"/>
                </a:solidFill>
              </a:rPr>
              <a:t>Saguimpa</a:t>
            </a:r>
            <a:r>
              <a:rPr lang="en" sz="1300" dirty="0">
                <a:solidFill>
                  <a:schemeClr val="dk1"/>
                </a:solidFill>
              </a:rPr>
              <a:t>, Wilbur Hernando De la Torre, Mark Lloyd </a:t>
            </a:r>
            <a:r>
              <a:rPr lang="en" sz="1300" dirty="0" err="1">
                <a:solidFill>
                  <a:schemeClr val="dk1"/>
                </a:solidFill>
              </a:rPr>
              <a:t>Pielago</a:t>
            </a:r>
            <a:r>
              <a:rPr lang="en" sz="1300" dirty="0">
                <a:solidFill>
                  <a:schemeClr val="dk1"/>
                </a:solidFill>
              </a:rPr>
              <a:t>, Clerk Derecho, Jaypee Balco, Remer </a:t>
            </a:r>
            <a:r>
              <a:rPr lang="en" sz="1300" dirty="0" err="1">
                <a:solidFill>
                  <a:schemeClr val="dk1"/>
                </a:solidFill>
              </a:rPr>
              <a:t>Tancontian</a:t>
            </a:r>
            <a:r>
              <a:rPr lang="en" sz="1300" dirty="0">
                <a:solidFill>
                  <a:schemeClr val="dk1"/>
                </a:solidFill>
              </a:rPr>
              <a:t>, Allien Mae Gogo, Joshua Bañez, Nashra </a:t>
            </a:r>
            <a:r>
              <a:rPr lang="en" sz="1300" dirty="0" err="1">
                <a:solidFill>
                  <a:schemeClr val="dk1"/>
                </a:solidFill>
              </a:rPr>
              <a:t>Hadjerol</a:t>
            </a:r>
            <a:r>
              <a:rPr lang="en" sz="1300" dirty="0">
                <a:solidFill>
                  <a:schemeClr val="dk1"/>
                </a:solidFill>
              </a:rPr>
              <a:t>, Jeslie </a:t>
            </a:r>
            <a:r>
              <a:rPr lang="en" sz="1300" dirty="0" err="1">
                <a:solidFill>
                  <a:schemeClr val="dk1"/>
                </a:solidFill>
              </a:rPr>
              <a:t>Labaya</a:t>
            </a:r>
            <a:r>
              <a:rPr lang="en" sz="1300" dirty="0">
                <a:solidFill>
                  <a:schemeClr val="dk1"/>
                </a:solidFill>
              </a:rPr>
              <a:t> </a:t>
            </a:r>
            <a:r>
              <a:rPr lang="en" sz="1300" dirty="0" err="1">
                <a:solidFill>
                  <a:schemeClr val="dk1"/>
                </a:solidFill>
              </a:rPr>
              <a:t>Bongcales</a:t>
            </a:r>
            <a:r>
              <a:rPr lang="en" sz="1300" dirty="0">
                <a:solidFill>
                  <a:schemeClr val="dk1"/>
                </a:solidFill>
              </a:rPr>
              <a:t>, </a:t>
            </a:r>
            <a:r>
              <a:rPr lang="en" sz="1300" dirty="0" err="1">
                <a:solidFill>
                  <a:schemeClr val="dk1"/>
                </a:solidFill>
              </a:rPr>
              <a:t>Chereb</a:t>
            </a:r>
            <a:r>
              <a:rPr lang="en" sz="1300" dirty="0">
                <a:solidFill>
                  <a:schemeClr val="dk1"/>
                </a:solidFill>
              </a:rPr>
              <a:t> Martinez, </a:t>
            </a:r>
            <a:r>
              <a:rPr lang="en" sz="1300" dirty="0" err="1">
                <a:solidFill>
                  <a:schemeClr val="dk1"/>
                </a:solidFill>
              </a:rPr>
              <a:t>Ianloyd</a:t>
            </a:r>
            <a:r>
              <a:rPr lang="en" sz="1300" dirty="0">
                <a:solidFill>
                  <a:schemeClr val="dk1"/>
                </a:solidFill>
              </a:rPr>
              <a:t> B. </a:t>
            </a:r>
            <a:r>
              <a:rPr lang="en" sz="1300" dirty="0" err="1">
                <a:solidFill>
                  <a:schemeClr val="dk1"/>
                </a:solidFill>
              </a:rPr>
              <a:t>Polinar</a:t>
            </a:r>
            <a:r>
              <a:rPr lang="en" sz="1300" dirty="0">
                <a:solidFill>
                  <a:schemeClr val="dk1"/>
                </a:solidFill>
              </a:rPr>
              <a:t>, </a:t>
            </a:r>
            <a:r>
              <a:rPr lang="en" sz="1300" dirty="0" err="1">
                <a:solidFill>
                  <a:schemeClr val="dk1"/>
                </a:solidFill>
              </a:rPr>
              <a:t>Jeanity</a:t>
            </a:r>
            <a:r>
              <a:rPr lang="en" sz="1300" dirty="0">
                <a:solidFill>
                  <a:schemeClr val="dk1"/>
                </a:solidFill>
              </a:rPr>
              <a:t> Dominguez, Charlote B. Solana, </a:t>
            </a:r>
            <a:r>
              <a:rPr lang="en" sz="1300" dirty="0" err="1">
                <a:solidFill>
                  <a:schemeClr val="dk1"/>
                </a:solidFill>
              </a:rPr>
              <a:t>Queendolyn</a:t>
            </a:r>
            <a:r>
              <a:rPr lang="en" sz="1300" dirty="0">
                <a:solidFill>
                  <a:schemeClr val="dk1"/>
                </a:solidFill>
              </a:rPr>
              <a:t> Pama, John Niño M. </a:t>
            </a:r>
            <a:r>
              <a:rPr lang="en" sz="1300" dirty="0" err="1">
                <a:solidFill>
                  <a:schemeClr val="dk1"/>
                </a:solidFill>
              </a:rPr>
              <a:t>Ugdang</a:t>
            </a:r>
            <a:r>
              <a:rPr lang="en" sz="1300" dirty="0">
                <a:solidFill>
                  <a:schemeClr val="dk1"/>
                </a:solidFill>
              </a:rPr>
              <a:t>, </a:t>
            </a:r>
            <a:r>
              <a:rPr lang="en" sz="1300" dirty="0" err="1">
                <a:solidFill>
                  <a:schemeClr val="dk1"/>
                </a:solidFill>
              </a:rPr>
              <a:t>Melcris</a:t>
            </a:r>
            <a:r>
              <a:rPr lang="en" sz="1300" dirty="0">
                <a:solidFill>
                  <a:schemeClr val="dk1"/>
                </a:solidFill>
              </a:rPr>
              <a:t> Damasco, Marianne Marie </a:t>
            </a:r>
            <a:r>
              <a:rPr lang="en" sz="1300" dirty="0" err="1">
                <a:solidFill>
                  <a:schemeClr val="dk1"/>
                </a:solidFill>
              </a:rPr>
              <a:t>Villarba</a:t>
            </a:r>
            <a:r>
              <a:rPr lang="en" sz="1300" dirty="0">
                <a:solidFill>
                  <a:schemeClr val="dk1"/>
                </a:solidFill>
              </a:rPr>
              <a:t>, Edrian R. Navaja, Janice </a:t>
            </a:r>
            <a:r>
              <a:rPr lang="en" sz="1300" dirty="0" err="1">
                <a:solidFill>
                  <a:schemeClr val="dk1"/>
                </a:solidFill>
              </a:rPr>
              <a:t>Salocot</a:t>
            </a:r>
            <a:r>
              <a:rPr lang="en" sz="1300" dirty="0">
                <a:solidFill>
                  <a:schemeClr val="dk1"/>
                </a:solidFill>
              </a:rPr>
              <a:t>, Daril Bautista, James Andrew A. Campos, Elanur </a:t>
            </a:r>
            <a:r>
              <a:rPr lang="en" sz="1300" dirty="0" err="1">
                <a:solidFill>
                  <a:schemeClr val="dk1"/>
                </a:solidFill>
              </a:rPr>
              <a:t>Jimlani</a:t>
            </a:r>
            <a:r>
              <a:rPr lang="en" sz="1300" dirty="0">
                <a:solidFill>
                  <a:schemeClr val="dk1"/>
                </a:solidFill>
              </a:rPr>
              <a:t> Acmad, Jet Dolorosa, </a:t>
            </a:r>
            <a:r>
              <a:rPr lang="en" sz="1300" dirty="0" err="1">
                <a:solidFill>
                  <a:schemeClr val="dk1"/>
                </a:solidFill>
              </a:rPr>
              <a:t>Zairene</a:t>
            </a:r>
            <a:r>
              <a:rPr lang="en" sz="1300" dirty="0">
                <a:solidFill>
                  <a:schemeClr val="dk1"/>
                </a:solidFill>
              </a:rPr>
              <a:t> Lenizo, Rey Adrian </a:t>
            </a:r>
            <a:r>
              <a:rPr lang="en" sz="1300" dirty="0" err="1">
                <a:solidFill>
                  <a:schemeClr val="dk1"/>
                </a:solidFill>
              </a:rPr>
              <a:t>Candilada</a:t>
            </a:r>
            <a:r>
              <a:rPr lang="en" sz="1300" dirty="0">
                <a:solidFill>
                  <a:schemeClr val="dk1"/>
                </a:solidFill>
              </a:rPr>
              <a:t>, Logic Domme Sauro Ybañez, Mark Clint Encallado, Jovie </a:t>
            </a:r>
            <a:r>
              <a:rPr lang="en" sz="1300" dirty="0" err="1">
                <a:solidFill>
                  <a:schemeClr val="dk1"/>
                </a:solidFill>
              </a:rPr>
              <a:t>Cano</a:t>
            </a:r>
            <a:r>
              <a:rPr lang="en" sz="1300" dirty="0">
                <a:solidFill>
                  <a:schemeClr val="dk1"/>
                </a:solidFill>
              </a:rPr>
              <a:t>, Anna </a:t>
            </a:r>
            <a:r>
              <a:rPr lang="en" sz="1300" dirty="0" err="1">
                <a:solidFill>
                  <a:schemeClr val="dk1"/>
                </a:solidFill>
              </a:rPr>
              <a:t>Verbe</a:t>
            </a:r>
            <a:r>
              <a:rPr lang="en" sz="1300" dirty="0">
                <a:solidFill>
                  <a:schemeClr val="dk1"/>
                </a:solidFill>
              </a:rPr>
              <a:t>, Gabriel A. Nieves-Sanabria, Devon Jones, Zijin Huang, Sofia Pinto, Celia David, Omaris Y. De Pablo-Crespo, Emily Ye, Wolf </a:t>
            </a:r>
            <a:r>
              <a:rPr lang="en" sz="1300" dirty="0" err="1">
                <a:solidFill>
                  <a:schemeClr val="dk1"/>
                </a:solidFill>
              </a:rPr>
              <a:t>Huetteroth</a:t>
            </a:r>
            <a:r>
              <a:rPr lang="en" sz="1300" dirty="0">
                <a:solidFill>
                  <a:schemeClr val="dk1"/>
                </a:solidFill>
              </a:rPr>
              <a:t>, Zequan Liu, Fernando J. Figueroa Santiago</a:t>
            </a:r>
            <a:endParaRPr sz="1300" dirty="0">
              <a:solidFill>
                <a:schemeClr val="dk1"/>
              </a:solidFill>
            </a:endParaRPr>
          </a:p>
          <a:p>
            <a:pPr marL="0" lvl="0" indent="0" algn="l" rtl="0">
              <a:lnSpc>
                <a:spcPct val="100000"/>
              </a:lnSpc>
              <a:spcBef>
                <a:spcPts val="500"/>
              </a:spcBef>
              <a:spcAft>
                <a:spcPts val="0"/>
              </a:spcAft>
              <a:buNone/>
            </a:pPr>
            <a:endParaRPr sz="1300" dirty="0">
              <a:solidFill>
                <a:schemeClr val="dk1"/>
              </a:solidFill>
            </a:endParaRPr>
          </a:p>
          <a:p>
            <a:pPr marL="0" lvl="0" indent="0" algn="l" rtl="0">
              <a:lnSpc>
                <a:spcPct val="100000"/>
              </a:lnSpc>
              <a:spcBef>
                <a:spcPts val="500"/>
              </a:spcBef>
              <a:spcAft>
                <a:spcPts val="0"/>
              </a:spcAft>
              <a:buNone/>
            </a:pPr>
            <a:endParaRPr sz="1300" dirty="0">
              <a:solidFill>
                <a:schemeClr val="dk2"/>
              </a:solidFill>
            </a:endParaRPr>
          </a:p>
        </p:txBody>
      </p:sp>
      <p:sp>
        <p:nvSpPr>
          <p:cNvPr id="589" name="Google Shape;589;p69"/>
          <p:cNvSpPr txBox="1"/>
          <p:nvPr/>
        </p:nvSpPr>
        <p:spPr>
          <a:xfrm>
            <a:off x="80525" y="19485"/>
            <a:ext cx="48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acknowledgements</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C0F44876-174C-14E9-5486-FC4DCF1ECFB1}"/>
            </a:ext>
          </a:extLst>
        </p:cNvPr>
        <p:cNvGrpSpPr/>
        <p:nvPr/>
      </p:nvGrpSpPr>
      <p:grpSpPr>
        <a:xfrm>
          <a:off x="0" y="0"/>
          <a:ext cx="0" cy="0"/>
          <a:chOff x="0" y="0"/>
          <a:chExt cx="0" cy="0"/>
        </a:xfrm>
      </p:grpSpPr>
      <p:pic>
        <p:nvPicPr>
          <p:cNvPr id="3" name="Picture 2" descr="A group of colorful splatters on a black background&#10;&#10;AI-generated content may be incorrect.">
            <a:extLst>
              <a:ext uri="{FF2B5EF4-FFF2-40B4-BE49-F238E27FC236}">
                <a16:creationId xmlns:a16="http://schemas.microsoft.com/office/drawing/2014/main" id="{264CCAED-0F89-782C-C640-DB23586D51B6}"/>
              </a:ext>
            </a:extLst>
          </p:cNvPr>
          <p:cNvPicPr>
            <a:picLocks noChangeAspect="1"/>
          </p:cNvPicPr>
          <p:nvPr/>
        </p:nvPicPr>
        <p:blipFill>
          <a:blip r:embed="rId3"/>
          <a:stretch>
            <a:fillRect/>
          </a:stretch>
        </p:blipFill>
        <p:spPr>
          <a:xfrm>
            <a:off x="4836878" y="670226"/>
            <a:ext cx="4289367" cy="3919593"/>
          </a:xfrm>
          <a:prstGeom prst="rect">
            <a:avLst/>
          </a:prstGeom>
        </p:spPr>
      </p:pic>
      <p:pic>
        <p:nvPicPr>
          <p:cNvPr id="4" name="Google Shape;565;p66" title="figure6A.png">
            <a:extLst>
              <a:ext uri="{FF2B5EF4-FFF2-40B4-BE49-F238E27FC236}">
                <a16:creationId xmlns:a16="http://schemas.microsoft.com/office/drawing/2014/main" id="{F318C992-FCEA-7C49-AC99-F4CEEA990695}"/>
              </a:ext>
            </a:extLst>
          </p:cNvPr>
          <p:cNvPicPr preferRelativeResize="0"/>
          <p:nvPr/>
        </p:nvPicPr>
        <p:blipFill>
          <a:blip r:embed="rId4">
            <a:alphaModFix/>
          </a:blip>
          <a:stretch>
            <a:fillRect/>
          </a:stretch>
        </p:blipFill>
        <p:spPr>
          <a:xfrm>
            <a:off x="115250" y="1497781"/>
            <a:ext cx="4433514" cy="2963614"/>
          </a:xfrm>
          <a:prstGeom prst="rect">
            <a:avLst/>
          </a:prstGeom>
          <a:noFill/>
          <a:ln>
            <a:noFill/>
          </a:ln>
        </p:spPr>
      </p:pic>
      <p:sp>
        <p:nvSpPr>
          <p:cNvPr id="5" name="Google Shape;70;p15">
            <a:extLst>
              <a:ext uri="{FF2B5EF4-FFF2-40B4-BE49-F238E27FC236}">
                <a16:creationId xmlns:a16="http://schemas.microsoft.com/office/drawing/2014/main" id="{F92D3840-AA3D-BF97-3108-B6349BBE8227}"/>
              </a:ext>
            </a:extLst>
          </p:cNvPr>
          <p:cNvSpPr txBox="1"/>
          <p:nvPr/>
        </p:nvSpPr>
        <p:spPr>
          <a:xfrm>
            <a:off x="115250" y="118525"/>
            <a:ext cx="4989000" cy="3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dirty="0">
                <a:solidFill>
                  <a:schemeClr val="dk1"/>
                </a:solidFill>
              </a:rPr>
              <a:t>clustering neurons across the CNS</a:t>
            </a:r>
            <a:endParaRPr sz="1800" b="0" i="0" u="none" strike="noStrike" cap="none" dirty="0">
              <a:solidFill>
                <a:schemeClr val="dk1"/>
              </a:solidFill>
              <a:latin typeface="Arial"/>
              <a:ea typeface="Arial"/>
              <a:cs typeface="Arial"/>
              <a:sym typeface="Arial"/>
            </a:endParaRPr>
          </a:p>
        </p:txBody>
      </p:sp>
      <p:sp>
        <p:nvSpPr>
          <p:cNvPr id="6" name="Right Arrow 5">
            <a:extLst>
              <a:ext uri="{FF2B5EF4-FFF2-40B4-BE49-F238E27FC236}">
                <a16:creationId xmlns:a16="http://schemas.microsoft.com/office/drawing/2014/main" id="{BD7690DA-6062-8820-73D2-99D5577E4744}"/>
              </a:ext>
            </a:extLst>
          </p:cNvPr>
          <p:cNvSpPr/>
          <p:nvPr/>
        </p:nvSpPr>
        <p:spPr>
          <a:xfrm rot="10800000">
            <a:off x="3939105" y="3463515"/>
            <a:ext cx="897774" cy="22180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5013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FCC8DD39-001C-8C73-536F-6E0A9D4A1BD0}"/>
            </a:ext>
          </a:extLst>
        </p:cNvPr>
        <p:cNvGrpSpPr/>
        <p:nvPr/>
      </p:nvGrpSpPr>
      <p:grpSpPr>
        <a:xfrm>
          <a:off x="0" y="0"/>
          <a:ext cx="0" cy="0"/>
          <a:chOff x="0" y="0"/>
          <a:chExt cx="0" cy="0"/>
        </a:xfrm>
      </p:grpSpPr>
      <p:sp>
        <p:nvSpPr>
          <p:cNvPr id="564" name="Google Shape;564;p66">
            <a:extLst>
              <a:ext uri="{FF2B5EF4-FFF2-40B4-BE49-F238E27FC236}">
                <a16:creationId xmlns:a16="http://schemas.microsoft.com/office/drawing/2014/main" id="{E439B08D-1802-AF03-9AAE-D7166F3DF021}"/>
              </a:ext>
            </a:extLst>
          </p:cNvPr>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rPr>
              <a:t>general overview of the CNS</a:t>
            </a:r>
            <a:endParaRPr sz="1800" dirty="0">
              <a:solidFill>
                <a:schemeClr val="dk1"/>
              </a:solidFill>
            </a:endParaRPr>
          </a:p>
        </p:txBody>
      </p:sp>
      <p:pic>
        <p:nvPicPr>
          <p:cNvPr id="566" name="Google Shape;566;p66" title="figure6C.png">
            <a:extLst>
              <a:ext uri="{FF2B5EF4-FFF2-40B4-BE49-F238E27FC236}">
                <a16:creationId xmlns:a16="http://schemas.microsoft.com/office/drawing/2014/main" id="{5DF55A25-08D6-720E-9501-3ED91FCCFB13}"/>
              </a:ext>
            </a:extLst>
          </p:cNvPr>
          <p:cNvPicPr preferRelativeResize="0"/>
          <p:nvPr/>
        </p:nvPicPr>
        <p:blipFill>
          <a:blip r:embed="rId3">
            <a:alphaModFix/>
          </a:blip>
          <a:stretch>
            <a:fillRect/>
          </a:stretch>
        </p:blipFill>
        <p:spPr>
          <a:xfrm>
            <a:off x="1644423" y="661652"/>
            <a:ext cx="5506186" cy="4481848"/>
          </a:xfrm>
          <a:prstGeom prst="rect">
            <a:avLst/>
          </a:prstGeom>
          <a:noFill/>
          <a:ln>
            <a:noFill/>
          </a:ln>
        </p:spPr>
      </p:pic>
    </p:spTree>
    <p:extLst>
      <p:ext uri="{BB962C8B-B14F-4D97-AF65-F5344CB8AC3E}">
        <p14:creationId xmlns:p14="http://schemas.microsoft.com/office/powerpoint/2010/main" val="415898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38"/>
          <p:cNvPicPr preferRelativeResize="0"/>
          <p:nvPr/>
        </p:nvPicPr>
        <p:blipFill rotWithShape="1">
          <a:blip r:embed="rId3">
            <a:alphaModFix/>
          </a:blip>
          <a:srcRect/>
          <a:stretch/>
        </p:blipFill>
        <p:spPr>
          <a:xfrm rot="2700000">
            <a:off x="2521367" y="345415"/>
            <a:ext cx="4101266" cy="4319999"/>
          </a:xfrm>
          <a:prstGeom prst="rect">
            <a:avLst/>
          </a:prstGeom>
          <a:noFill/>
          <a:ln>
            <a:noFill/>
          </a:ln>
        </p:spPr>
      </p:pic>
      <p:pic>
        <p:nvPicPr>
          <p:cNvPr id="340" name="Google Shape;340;p38"/>
          <p:cNvPicPr preferRelativeResize="0"/>
          <p:nvPr/>
        </p:nvPicPr>
        <p:blipFill rotWithShape="1">
          <a:blip r:embed="rId4">
            <a:alphaModFix/>
          </a:blip>
          <a:srcRect/>
          <a:stretch/>
        </p:blipFill>
        <p:spPr>
          <a:xfrm rot="2700000">
            <a:off x="5181834" y="876280"/>
            <a:ext cx="993180" cy="993180"/>
          </a:xfrm>
          <a:prstGeom prst="rect">
            <a:avLst/>
          </a:prstGeom>
          <a:noFill/>
          <a:ln>
            <a:noFill/>
          </a:ln>
        </p:spPr>
      </p:pic>
      <p:pic>
        <p:nvPicPr>
          <p:cNvPr id="341" name="Google Shape;341;p38"/>
          <p:cNvPicPr preferRelativeResize="0"/>
          <p:nvPr/>
        </p:nvPicPr>
        <p:blipFill rotWithShape="1">
          <a:blip r:embed="rId5">
            <a:alphaModFix/>
          </a:blip>
          <a:srcRect/>
          <a:stretch/>
        </p:blipFill>
        <p:spPr>
          <a:xfrm rot="2700000">
            <a:off x="4814255" y="1512100"/>
            <a:ext cx="738753" cy="738753"/>
          </a:xfrm>
          <a:prstGeom prst="rect">
            <a:avLst/>
          </a:prstGeom>
          <a:noFill/>
          <a:ln>
            <a:noFill/>
          </a:ln>
        </p:spPr>
      </p:pic>
      <p:sp>
        <p:nvSpPr>
          <p:cNvPr id="342" name="Google Shape;342;p38"/>
          <p:cNvSpPr/>
          <p:nvPr/>
        </p:nvSpPr>
        <p:spPr>
          <a:xfrm>
            <a:off x="4457700" y="2457450"/>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43" name="Google Shape;343;p38"/>
          <p:cNvSpPr txBox="1"/>
          <p:nvPr/>
        </p:nvSpPr>
        <p:spPr>
          <a:xfrm>
            <a:off x="1878232" y="35345"/>
            <a:ext cx="1789200" cy="1593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antenna</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10</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3264</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olfaction, vibration, deflection,</a:t>
            </a:r>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thermosensation</a:t>
            </a:r>
            <a:endParaRPr sz="1200" b="0" i="0" u="none" strike="noStrike" cap="none">
              <a:solidFill>
                <a:srgbClr val="50505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hygrosensation</a:t>
            </a:r>
            <a:endParaRPr sz="1200" b="0" i="0" u="none" strike="noStrike" cap="none">
              <a:solidFill>
                <a:srgbClr val="505050"/>
              </a:solidFill>
              <a:latin typeface="Arial"/>
              <a:ea typeface="Arial"/>
              <a:cs typeface="Arial"/>
              <a:sym typeface="Arial"/>
            </a:endParaRPr>
          </a:p>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44" name="Google Shape;344;p38"/>
          <p:cNvSpPr txBox="1"/>
          <p:nvPr/>
        </p:nvSpPr>
        <p:spPr>
          <a:xfrm>
            <a:off x="6495577" y="2879591"/>
            <a:ext cx="2299200" cy="1408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legs (front, middle, hind)</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396</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3678</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proprioception, </a:t>
            </a:r>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vibration, tactile, nociception, gustation</a:t>
            </a:r>
            <a:endParaRPr/>
          </a:p>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45" name="Google Shape;345;p38"/>
          <p:cNvSpPr txBox="1"/>
          <p:nvPr/>
        </p:nvSpPr>
        <p:spPr>
          <a:xfrm>
            <a:off x="4465645" y="3814468"/>
            <a:ext cx="31398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dirty="0">
                <a:solidFill>
                  <a:schemeClr val="dk1"/>
                </a:solidFill>
                <a:latin typeface="Arial"/>
                <a:ea typeface="Arial"/>
                <a:cs typeface="Arial"/>
                <a:sym typeface="Arial"/>
              </a:rPr>
              <a:t>halteres</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motor: </a:t>
            </a:r>
            <a:r>
              <a:rPr lang="en" sz="1200" b="0" i="0" u="none" strike="noStrike" cap="none" dirty="0">
                <a:solidFill>
                  <a:srgbClr val="505050"/>
                </a:solidFill>
                <a:latin typeface="Arial"/>
                <a:ea typeface="Arial"/>
                <a:cs typeface="Arial"/>
                <a:sym typeface="Arial"/>
              </a:rPr>
              <a:t>16 (pivot, power)</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sensory: </a:t>
            </a:r>
            <a:r>
              <a:rPr lang="en" sz="1200" b="0" i="0" u="none" strike="noStrike" cap="none" dirty="0">
                <a:solidFill>
                  <a:srgbClr val="505050"/>
                </a:solidFill>
                <a:latin typeface="Arial"/>
                <a:ea typeface="Arial"/>
                <a:cs typeface="Arial"/>
                <a:sym typeface="Arial"/>
              </a:rPr>
              <a:t>636</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modalities: </a:t>
            </a:r>
            <a:r>
              <a:rPr lang="en" sz="1200" b="0" i="0" u="none" strike="noStrike" cap="none" dirty="0">
                <a:solidFill>
                  <a:srgbClr val="505050"/>
                </a:solidFill>
                <a:latin typeface="Arial"/>
                <a:ea typeface="Arial"/>
                <a:cs typeface="Arial"/>
                <a:sym typeface="Arial"/>
              </a:rPr>
              <a:t>proprioception, respiration,</a:t>
            </a:r>
            <a:endParaRPr dirty="0"/>
          </a:p>
        </p:txBody>
      </p:sp>
      <p:sp>
        <p:nvSpPr>
          <p:cNvPr id="346" name="Google Shape;346;p38"/>
          <p:cNvSpPr txBox="1"/>
          <p:nvPr/>
        </p:nvSpPr>
        <p:spPr>
          <a:xfrm>
            <a:off x="228600" y="3739359"/>
            <a:ext cx="31398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dirty="0">
                <a:solidFill>
                  <a:schemeClr val="dk1"/>
                </a:solidFill>
                <a:latin typeface="Arial"/>
                <a:ea typeface="Arial"/>
                <a:cs typeface="Arial"/>
                <a:sym typeface="Arial"/>
              </a:rPr>
              <a:t>wings</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motor: </a:t>
            </a:r>
            <a:r>
              <a:rPr lang="en" sz="1200" b="0" i="0" u="none" strike="noStrike" cap="none" dirty="0">
                <a:solidFill>
                  <a:srgbClr val="505050"/>
                </a:solidFill>
                <a:latin typeface="Arial"/>
                <a:ea typeface="Arial"/>
                <a:cs typeface="Arial"/>
                <a:sym typeface="Arial"/>
              </a:rPr>
              <a:t>82 (pivot, power, resonance)</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sensory: </a:t>
            </a:r>
            <a:r>
              <a:rPr lang="en" sz="1200" b="0" i="0" u="none" strike="noStrike" cap="none" dirty="0">
                <a:solidFill>
                  <a:srgbClr val="505050"/>
                </a:solidFill>
                <a:latin typeface="Arial"/>
                <a:ea typeface="Arial"/>
                <a:cs typeface="Arial"/>
                <a:sym typeface="Arial"/>
              </a:rPr>
              <a:t>989</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modalities: </a:t>
            </a:r>
            <a:r>
              <a:rPr lang="en" sz="1200" b="0" i="0" u="none" strike="noStrike" cap="none" dirty="0">
                <a:solidFill>
                  <a:srgbClr val="505050"/>
                </a:solidFill>
                <a:latin typeface="Arial"/>
                <a:ea typeface="Arial"/>
                <a:cs typeface="Arial"/>
                <a:sym typeface="Arial"/>
              </a:rPr>
              <a:t>proprioception, </a:t>
            </a:r>
            <a:endParaRPr dirty="0"/>
          </a:p>
          <a:p>
            <a:pPr marL="0" marR="0" lvl="0" indent="0" algn="ctr" rtl="0">
              <a:lnSpc>
                <a:spcPct val="100000"/>
              </a:lnSpc>
              <a:spcBef>
                <a:spcPts val="0"/>
              </a:spcBef>
              <a:spcAft>
                <a:spcPts val="0"/>
              </a:spcAft>
              <a:buNone/>
            </a:pPr>
            <a:r>
              <a:rPr lang="en" sz="1200" b="0" i="0" u="none" strike="noStrike" cap="none" dirty="0">
                <a:solidFill>
                  <a:srgbClr val="505050"/>
                </a:solidFill>
                <a:latin typeface="Arial"/>
                <a:ea typeface="Arial"/>
                <a:cs typeface="Arial"/>
                <a:sym typeface="Arial"/>
              </a:rPr>
              <a:t>vibration, tactile, nociception, gustation</a:t>
            </a:r>
            <a:endParaRPr dirty="0"/>
          </a:p>
        </p:txBody>
      </p:sp>
      <p:sp>
        <p:nvSpPr>
          <p:cNvPr id="347" name="Google Shape;347;p38"/>
          <p:cNvSpPr txBox="1"/>
          <p:nvPr/>
        </p:nvSpPr>
        <p:spPr>
          <a:xfrm>
            <a:off x="5749605" y="43935"/>
            <a:ext cx="31398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proboscis</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58 (moving, ingesting)</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58</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gustation, tactile</a:t>
            </a:r>
            <a:endParaRPr/>
          </a:p>
        </p:txBody>
      </p:sp>
      <p:sp>
        <p:nvSpPr>
          <p:cNvPr id="348" name="Google Shape;348;p38"/>
          <p:cNvSpPr txBox="1"/>
          <p:nvPr/>
        </p:nvSpPr>
        <p:spPr>
          <a:xfrm>
            <a:off x="6819714" y="1481092"/>
            <a:ext cx="21339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eye</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4 </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1,110</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chromatic vision, achromatic vision, UV, polarised</a:t>
            </a:r>
            <a:endParaRPr/>
          </a:p>
        </p:txBody>
      </p:sp>
      <p:sp>
        <p:nvSpPr>
          <p:cNvPr id="349" name="Google Shape;349;p38"/>
          <p:cNvSpPr txBox="1"/>
          <p:nvPr/>
        </p:nvSpPr>
        <p:spPr>
          <a:xfrm>
            <a:off x="264606" y="1953005"/>
            <a:ext cx="2414700" cy="15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abdomen</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195 (mating, movement, defecation, breathing, GI)</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endocrine: </a:t>
            </a:r>
            <a:r>
              <a:rPr lang="en" sz="1200" b="0" i="0" u="none" strike="noStrike" cap="none">
                <a:solidFill>
                  <a:srgbClr val="505050"/>
                </a:solidFill>
                <a:latin typeface="Arial"/>
                <a:ea typeface="Arial"/>
                <a:cs typeface="Arial"/>
                <a:sym typeface="Arial"/>
              </a:rPr>
              <a:t>34</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1008</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proprioception, </a:t>
            </a:r>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vibration, tactile, nociception, gustation</a:t>
            </a:r>
            <a:endParaRPr/>
          </a:p>
        </p:txBody>
      </p:sp>
      <p:sp>
        <p:nvSpPr>
          <p:cNvPr id="350" name="Google Shape;350;p38"/>
          <p:cNvSpPr txBox="1"/>
          <p:nvPr/>
        </p:nvSpPr>
        <p:spPr>
          <a:xfrm>
            <a:off x="-85088" y="278750"/>
            <a:ext cx="20520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other: </a:t>
            </a:r>
            <a:r>
              <a:rPr lang="en" sz="1200" b="1" i="0" u="none" strike="noStrike" cap="none">
                <a:solidFill>
                  <a:schemeClr val="dk2"/>
                </a:solidFill>
                <a:latin typeface="Arial"/>
                <a:ea typeface="Arial"/>
                <a:cs typeface="Arial"/>
                <a:sym typeface="Arial"/>
              </a:rPr>
              <a:t>retrocerebral complex,</a:t>
            </a:r>
            <a:r>
              <a:rPr lang="en" sz="1200" b="0" i="0" u="none" strike="noStrike" cap="none">
                <a:solidFill>
                  <a:schemeClr val="dk2"/>
                </a:solidFill>
                <a:latin typeface="Arial"/>
                <a:ea typeface="Arial"/>
                <a:cs typeface="Arial"/>
                <a:sym typeface="Arial"/>
              </a:rPr>
              <a:t> neurohemal organ, heart, crop</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endocrine: </a:t>
            </a:r>
            <a:r>
              <a:rPr lang="en" sz="1200" b="0" i="0" u="none" strike="noStrike" cap="none">
                <a:solidFill>
                  <a:srgbClr val="505050"/>
                </a:solidFill>
                <a:latin typeface="Arial"/>
                <a:ea typeface="Arial"/>
                <a:cs typeface="Arial"/>
                <a:sym typeface="Arial"/>
              </a:rPr>
              <a:t>~90 (systemic hormones, internal organs)</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~90</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unknown</a:t>
            </a:r>
            <a:endParaRPr/>
          </a:p>
        </p:txBody>
      </p:sp>
      <p:cxnSp>
        <p:nvCxnSpPr>
          <p:cNvPr id="351" name="Google Shape;351;p38"/>
          <p:cNvCxnSpPr/>
          <p:nvPr/>
        </p:nvCxnSpPr>
        <p:spPr>
          <a:xfrm>
            <a:off x="3582686" y="159023"/>
            <a:ext cx="2126700" cy="0"/>
          </a:xfrm>
          <a:prstGeom prst="straightConnector1">
            <a:avLst/>
          </a:prstGeom>
          <a:noFill/>
          <a:ln w="19050" cap="flat" cmpd="sng">
            <a:solidFill>
              <a:schemeClr val="dk1"/>
            </a:solidFill>
            <a:prstDash val="solid"/>
            <a:round/>
            <a:headEnd type="none" w="sm" len="sm"/>
            <a:tailEnd type="none" w="sm" len="sm"/>
          </a:ln>
        </p:spPr>
      </p:cxnSp>
      <p:cxnSp>
        <p:nvCxnSpPr>
          <p:cNvPr id="352" name="Google Shape;352;p38"/>
          <p:cNvCxnSpPr/>
          <p:nvPr/>
        </p:nvCxnSpPr>
        <p:spPr>
          <a:xfrm rot="10800000">
            <a:off x="5709535" y="158992"/>
            <a:ext cx="0" cy="675300"/>
          </a:xfrm>
          <a:prstGeom prst="straightConnector1">
            <a:avLst/>
          </a:prstGeom>
          <a:noFill/>
          <a:ln w="19050" cap="flat" cmpd="sng">
            <a:solidFill>
              <a:srgbClr val="3F3F3F"/>
            </a:solidFill>
            <a:prstDash val="solid"/>
            <a:round/>
            <a:headEnd type="none" w="sm" len="sm"/>
            <a:tailEnd type="none" w="sm" len="sm"/>
          </a:ln>
        </p:spPr>
      </p:cxnSp>
      <p:cxnSp>
        <p:nvCxnSpPr>
          <p:cNvPr id="353" name="Google Shape;353;p38"/>
          <p:cNvCxnSpPr/>
          <p:nvPr/>
        </p:nvCxnSpPr>
        <p:spPr>
          <a:xfrm rot="10800000">
            <a:off x="5959565" y="166442"/>
            <a:ext cx="0" cy="659700"/>
          </a:xfrm>
          <a:prstGeom prst="straightConnector1">
            <a:avLst/>
          </a:prstGeom>
          <a:noFill/>
          <a:ln w="19050" cap="flat" cmpd="sng">
            <a:solidFill>
              <a:schemeClr val="dk1"/>
            </a:solidFill>
            <a:prstDash val="solid"/>
            <a:round/>
            <a:headEnd type="none" w="sm" len="sm"/>
            <a:tailEnd type="none" w="sm" len="sm"/>
          </a:ln>
        </p:spPr>
      </p:cxnSp>
      <p:cxnSp>
        <p:nvCxnSpPr>
          <p:cNvPr id="354" name="Google Shape;354;p38"/>
          <p:cNvCxnSpPr/>
          <p:nvPr/>
        </p:nvCxnSpPr>
        <p:spPr>
          <a:xfrm>
            <a:off x="5959565" y="166385"/>
            <a:ext cx="937500" cy="0"/>
          </a:xfrm>
          <a:prstGeom prst="straightConnector1">
            <a:avLst/>
          </a:prstGeom>
          <a:noFill/>
          <a:ln w="19050" cap="flat" cmpd="sng">
            <a:solidFill>
              <a:srgbClr val="3F3F3F"/>
            </a:solidFill>
            <a:prstDash val="solid"/>
            <a:round/>
            <a:headEnd type="none" w="sm" len="sm"/>
            <a:tailEnd type="none" w="sm" len="sm"/>
          </a:ln>
        </p:spPr>
      </p:cxnSp>
      <p:cxnSp>
        <p:nvCxnSpPr>
          <p:cNvPr id="355" name="Google Shape;355;p38"/>
          <p:cNvCxnSpPr/>
          <p:nvPr/>
        </p:nvCxnSpPr>
        <p:spPr>
          <a:xfrm>
            <a:off x="6158329" y="1628089"/>
            <a:ext cx="1486800" cy="0"/>
          </a:xfrm>
          <a:prstGeom prst="straightConnector1">
            <a:avLst/>
          </a:prstGeom>
          <a:noFill/>
          <a:ln w="19050" cap="flat" cmpd="sng">
            <a:solidFill>
              <a:schemeClr val="dk1"/>
            </a:solidFill>
            <a:prstDash val="solid"/>
            <a:round/>
            <a:headEnd type="none" w="sm" len="sm"/>
            <a:tailEnd type="none" w="sm" len="sm"/>
          </a:ln>
        </p:spPr>
      </p:cxnSp>
      <p:cxnSp>
        <p:nvCxnSpPr>
          <p:cNvPr id="356" name="Google Shape;356;p38"/>
          <p:cNvCxnSpPr/>
          <p:nvPr/>
        </p:nvCxnSpPr>
        <p:spPr>
          <a:xfrm>
            <a:off x="6158329" y="3026876"/>
            <a:ext cx="544200" cy="0"/>
          </a:xfrm>
          <a:prstGeom prst="straightConnector1">
            <a:avLst/>
          </a:prstGeom>
          <a:noFill/>
          <a:ln w="19050" cap="flat" cmpd="sng">
            <a:solidFill>
              <a:schemeClr val="dk1"/>
            </a:solidFill>
            <a:prstDash val="solid"/>
            <a:round/>
            <a:headEnd type="none" w="sm" len="sm"/>
            <a:tailEnd type="none" w="sm" len="sm"/>
          </a:ln>
        </p:spPr>
      </p:cxnSp>
      <p:cxnSp>
        <p:nvCxnSpPr>
          <p:cNvPr id="357" name="Google Shape;357;p38"/>
          <p:cNvCxnSpPr/>
          <p:nvPr/>
        </p:nvCxnSpPr>
        <p:spPr>
          <a:xfrm>
            <a:off x="5023670" y="2879591"/>
            <a:ext cx="0" cy="1408200"/>
          </a:xfrm>
          <a:prstGeom prst="straightConnector1">
            <a:avLst/>
          </a:prstGeom>
          <a:noFill/>
          <a:ln w="19050" cap="flat" cmpd="sng">
            <a:solidFill>
              <a:schemeClr val="dk1"/>
            </a:solidFill>
            <a:prstDash val="solid"/>
            <a:round/>
            <a:headEnd type="none" w="sm" len="sm"/>
            <a:tailEnd type="none" w="sm" len="sm"/>
          </a:ln>
        </p:spPr>
      </p:cxnSp>
      <p:cxnSp>
        <p:nvCxnSpPr>
          <p:cNvPr id="358" name="Google Shape;358;p38"/>
          <p:cNvCxnSpPr/>
          <p:nvPr/>
        </p:nvCxnSpPr>
        <p:spPr>
          <a:xfrm rot="10800000">
            <a:off x="2118045" y="3866280"/>
            <a:ext cx="1138200" cy="0"/>
          </a:xfrm>
          <a:prstGeom prst="straightConnector1">
            <a:avLst/>
          </a:prstGeom>
          <a:noFill/>
          <a:ln w="19050" cap="flat" cmpd="sng">
            <a:solidFill>
              <a:schemeClr val="dk1"/>
            </a:solidFill>
            <a:prstDash val="solid"/>
            <a:round/>
            <a:headEnd type="none" w="sm" len="sm"/>
            <a:tailEnd type="none" w="sm" len="sm"/>
          </a:ln>
        </p:spPr>
      </p:cxnSp>
      <p:cxnSp>
        <p:nvCxnSpPr>
          <p:cNvPr id="359" name="Google Shape;359;p38"/>
          <p:cNvCxnSpPr/>
          <p:nvPr/>
        </p:nvCxnSpPr>
        <p:spPr>
          <a:xfrm>
            <a:off x="1966793" y="3395530"/>
            <a:ext cx="1289400" cy="0"/>
          </a:xfrm>
          <a:prstGeom prst="straightConnector1">
            <a:avLst/>
          </a:prstGeom>
          <a:noFill/>
          <a:ln w="19050" cap="flat" cmpd="sng">
            <a:solidFill>
              <a:schemeClr val="dk1"/>
            </a:solidFill>
            <a:prstDash val="solid"/>
            <a:round/>
            <a:headEnd type="none" w="sm" len="sm"/>
            <a:tailEnd type="none" w="sm" len="sm"/>
          </a:ln>
        </p:spPr>
      </p:cxnSp>
      <p:sp>
        <p:nvSpPr>
          <p:cNvPr id="2" name="Google Shape;229;p27">
            <a:extLst>
              <a:ext uri="{FF2B5EF4-FFF2-40B4-BE49-F238E27FC236}">
                <a16:creationId xmlns:a16="http://schemas.microsoft.com/office/drawing/2014/main" id="{78C78B62-BBE6-41AC-08FB-8B0B0D53C0EA}"/>
              </a:ext>
            </a:extLst>
          </p:cNvPr>
          <p:cNvSpPr txBox="1"/>
          <p:nvPr/>
        </p:nvSpPr>
        <p:spPr>
          <a:xfrm>
            <a:off x="42146" y="4840863"/>
            <a:ext cx="957734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200" b="1" i="0" u="none" strike="noStrike" cap="none" dirty="0">
                <a:solidFill>
                  <a:schemeClr val="tx1"/>
                </a:solidFill>
                <a:latin typeface="Arial"/>
                <a:ea typeface="Arial"/>
                <a:cs typeface="Arial"/>
                <a:sym typeface="Arial"/>
              </a:rPr>
              <a:t>Anthony Azevedo</a:t>
            </a:r>
            <a:r>
              <a:rPr lang="en-GB" sz="1200" b="1" dirty="0">
                <a:solidFill>
                  <a:schemeClr val="tx1"/>
                </a:solidFill>
              </a:rPr>
              <a:t>, Helen Yang, Meet </a:t>
            </a:r>
            <a:r>
              <a:rPr lang="en-GB" sz="1200" b="1" dirty="0" err="1">
                <a:solidFill>
                  <a:schemeClr val="tx1"/>
                </a:solidFill>
              </a:rPr>
              <a:t>Zandawala</a:t>
            </a:r>
            <a:r>
              <a:rPr lang="en-GB" sz="1200" b="1" dirty="0">
                <a:solidFill>
                  <a:schemeClr val="tx1"/>
                </a:solidFill>
              </a:rPr>
              <a:t>, Stefanie Hampel, Andrew Seeds, Serene Dhawan, Sweta Agrawal, + more </a:t>
            </a:r>
            <a:endParaRPr lang="en-GB" sz="1200" b="1" i="0" u="none" strike="noStrike" cap="none" dirty="0">
              <a:solidFill>
                <a:schemeClr val="tx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a:extLst>
            <a:ext uri="{FF2B5EF4-FFF2-40B4-BE49-F238E27FC236}">
              <a16:creationId xmlns:a16="http://schemas.microsoft.com/office/drawing/2014/main" id="{3B77E6DD-4258-EE9F-A097-234E72766B24}"/>
            </a:ext>
          </a:extLst>
        </p:cNvPr>
        <p:cNvGrpSpPr/>
        <p:nvPr/>
      </p:nvGrpSpPr>
      <p:grpSpPr>
        <a:xfrm>
          <a:off x="0" y="0"/>
          <a:ext cx="0" cy="0"/>
          <a:chOff x="0" y="0"/>
          <a:chExt cx="0" cy="0"/>
        </a:xfrm>
      </p:grpSpPr>
      <p:pic>
        <p:nvPicPr>
          <p:cNvPr id="339" name="Google Shape;339;p38">
            <a:extLst>
              <a:ext uri="{FF2B5EF4-FFF2-40B4-BE49-F238E27FC236}">
                <a16:creationId xmlns:a16="http://schemas.microsoft.com/office/drawing/2014/main" id="{47A6F480-3D60-1C13-2EA2-B1DA25C28BAD}"/>
              </a:ext>
            </a:extLst>
          </p:cNvPr>
          <p:cNvPicPr preferRelativeResize="0"/>
          <p:nvPr/>
        </p:nvPicPr>
        <p:blipFill rotWithShape="1">
          <a:blip r:embed="rId3">
            <a:alphaModFix/>
          </a:blip>
          <a:srcRect/>
          <a:stretch/>
        </p:blipFill>
        <p:spPr>
          <a:xfrm rot="2700000">
            <a:off x="2521367" y="345415"/>
            <a:ext cx="4101266" cy="4319999"/>
          </a:xfrm>
          <a:prstGeom prst="rect">
            <a:avLst/>
          </a:prstGeom>
          <a:noFill/>
          <a:ln>
            <a:noFill/>
          </a:ln>
        </p:spPr>
      </p:pic>
      <p:pic>
        <p:nvPicPr>
          <p:cNvPr id="340" name="Google Shape;340;p38">
            <a:extLst>
              <a:ext uri="{FF2B5EF4-FFF2-40B4-BE49-F238E27FC236}">
                <a16:creationId xmlns:a16="http://schemas.microsoft.com/office/drawing/2014/main" id="{F01954AD-36F6-475D-121F-3C0CA1D9C044}"/>
              </a:ext>
            </a:extLst>
          </p:cNvPr>
          <p:cNvPicPr preferRelativeResize="0"/>
          <p:nvPr/>
        </p:nvPicPr>
        <p:blipFill rotWithShape="1">
          <a:blip r:embed="rId4">
            <a:alphaModFix/>
          </a:blip>
          <a:srcRect/>
          <a:stretch/>
        </p:blipFill>
        <p:spPr>
          <a:xfrm rot="2700000">
            <a:off x="5181834" y="876280"/>
            <a:ext cx="993180" cy="993180"/>
          </a:xfrm>
          <a:prstGeom prst="rect">
            <a:avLst/>
          </a:prstGeom>
          <a:noFill/>
          <a:ln>
            <a:noFill/>
          </a:ln>
        </p:spPr>
      </p:pic>
      <p:pic>
        <p:nvPicPr>
          <p:cNvPr id="341" name="Google Shape;341;p38">
            <a:extLst>
              <a:ext uri="{FF2B5EF4-FFF2-40B4-BE49-F238E27FC236}">
                <a16:creationId xmlns:a16="http://schemas.microsoft.com/office/drawing/2014/main" id="{283328FC-0602-D463-982D-1BBD69B519EF}"/>
              </a:ext>
            </a:extLst>
          </p:cNvPr>
          <p:cNvPicPr preferRelativeResize="0"/>
          <p:nvPr/>
        </p:nvPicPr>
        <p:blipFill rotWithShape="1">
          <a:blip r:embed="rId5">
            <a:alphaModFix/>
          </a:blip>
          <a:srcRect/>
          <a:stretch/>
        </p:blipFill>
        <p:spPr>
          <a:xfrm rot="2700000">
            <a:off x="4814255" y="1512100"/>
            <a:ext cx="738753" cy="738753"/>
          </a:xfrm>
          <a:prstGeom prst="rect">
            <a:avLst/>
          </a:prstGeom>
          <a:noFill/>
          <a:ln>
            <a:noFill/>
          </a:ln>
        </p:spPr>
      </p:pic>
      <p:sp>
        <p:nvSpPr>
          <p:cNvPr id="342" name="Google Shape;342;p38">
            <a:extLst>
              <a:ext uri="{FF2B5EF4-FFF2-40B4-BE49-F238E27FC236}">
                <a16:creationId xmlns:a16="http://schemas.microsoft.com/office/drawing/2014/main" id="{5713439B-A775-79FF-81AF-CBB087658CB2}"/>
              </a:ext>
            </a:extLst>
          </p:cNvPr>
          <p:cNvSpPr/>
          <p:nvPr/>
        </p:nvSpPr>
        <p:spPr>
          <a:xfrm>
            <a:off x="4457700" y="2457450"/>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43" name="Google Shape;343;p38">
            <a:extLst>
              <a:ext uri="{FF2B5EF4-FFF2-40B4-BE49-F238E27FC236}">
                <a16:creationId xmlns:a16="http://schemas.microsoft.com/office/drawing/2014/main" id="{B59A8078-8548-E5C6-F145-404DEDEFEFB0}"/>
              </a:ext>
            </a:extLst>
          </p:cNvPr>
          <p:cNvSpPr txBox="1"/>
          <p:nvPr/>
        </p:nvSpPr>
        <p:spPr>
          <a:xfrm>
            <a:off x="1878232" y="35345"/>
            <a:ext cx="1789200" cy="1593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antenna</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10</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3264</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olfaction, vibration, deflection,</a:t>
            </a:r>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thermosensation</a:t>
            </a:r>
            <a:endParaRPr sz="1200" b="0" i="0" u="none" strike="noStrike" cap="none">
              <a:solidFill>
                <a:srgbClr val="50505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hygrosensation</a:t>
            </a:r>
            <a:endParaRPr sz="1200" b="0" i="0" u="none" strike="noStrike" cap="none">
              <a:solidFill>
                <a:srgbClr val="505050"/>
              </a:solidFill>
              <a:latin typeface="Arial"/>
              <a:ea typeface="Arial"/>
              <a:cs typeface="Arial"/>
              <a:sym typeface="Arial"/>
            </a:endParaRPr>
          </a:p>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44" name="Google Shape;344;p38">
            <a:extLst>
              <a:ext uri="{FF2B5EF4-FFF2-40B4-BE49-F238E27FC236}">
                <a16:creationId xmlns:a16="http://schemas.microsoft.com/office/drawing/2014/main" id="{68EA98A6-7EE5-27B7-F468-29B389B12779}"/>
              </a:ext>
            </a:extLst>
          </p:cNvPr>
          <p:cNvSpPr txBox="1"/>
          <p:nvPr/>
        </p:nvSpPr>
        <p:spPr>
          <a:xfrm>
            <a:off x="6495577" y="2879591"/>
            <a:ext cx="2299200" cy="1408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legs (front, middle, hind)</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396</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3678</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proprioception, </a:t>
            </a:r>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vibration, tactile, nociception, gustation</a:t>
            </a:r>
            <a:endParaRPr/>
          </a:p>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45" name="Google Shape;345;p38">
            <a:extLst>
              <a:ext uri="{FF2B5EF4-FFF2-40B4-BE49-F238E27FC236}">
                <a16:creationId xmlns:a16="http://schemas.microsoft.com/office/drawing/2014/main" id="{9EA2B96D-E9F0-387E-E94D-482134CE17A7}"/>
              </a:ext>
            </a:extLst>
          </p:cNvPr>
          <p:cNvSpPr txBox="1"/>
          <p:nvPr/>
        </p:nvSpPr>
        <p:spPr>
          <a:xfrm>
            <a:off x="4465645" y="3814468"/>
            <a:ext cx="31398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dirty="0">
                <a:solidFill>
                  <a:schemeClr val="dk1"/>
                </a:solidFill>
                <a:latin typeface="Arial"/>
                <a:ea typeface="Arial"/>
                <a:cs typeface="Arial"/>
                <a:sym typeface="Arial"/>
              </a:rPr>
              <a:t>halteres</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motor: </a:t>
            </a:r>
            <a:r>
              <a:rPr lang="en" sz="1200" b="0" i="0" u="none" strike="noStrike" cap="none" dirty="0">
                <a:solidFill>
                  <a:srgbClr val="505050"/>
                </a:solidFill>
                <a:latin typeface="Arial"/>
                <a:ea typeface="Arial"/>
                <a:cs typeface="Arial"/>
                <a:sym typeface="Arial"/>
              </a:rPr>
              <a:t>16 (pivot, power)</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sensory: </a:t>
            </a:r>
            <a:r>
              <a:rPr lang="en" sz="1200" b="0" i="0" u="none" strike="noStrike" cap="none" dirty="0">
                <a:solidFill>
                  <a:srgbClr val="505050"/>
                </a:solidFill>
                <a:latin typeface="Arial"/>
                <a:ea typeface="Arial"/>
                <a:cs typeface="Arial"/>
                <a:sym typeface="Arial"/>
              </a:rPr>
              <a:t>636</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modalities: </a:t>
            </a:r>
            <a:r>
              <a:rPr lang="en" sz="1200" b="0" i="0" u="none" strike="noStrike" cap="none" dirty="0">
                <a:solidFill>
                  <a:srgbClr val="505050"/>
                </a:solidFill>
                <a:latin typeface="Arial"/>
                <a:ea typeface="Arial"/>
                <a:cs typeface="Arial"/>
                <a:sym typeface="Arial"/>
              </a:rPr>
              <a:t>proprioception, respiration,</a:t>
            </a:r>
            <a:endParaRPr dirty="0"/>
          </a:p>
        </p:txBody>
      </p:sp>
      <p:sp>
        <p:nvSpPr>
          <p:cNvPr id="346" name="Google Shape;346;p38">
            <a:extLst>
              <a:ext uri="{FF2B5EF4-FFF2-40B4-BE49-F238E27FC236}">
                <a16:creationId xmlns:a16="http://schemas.microsoft.com/office/drawing/2014/main" id="{A6291644-DEF9-C3B8-6436-D9E759E5E795}"/>
              </a:ext>
            </a:extLst>
          </p:cNvPr>
          <p:cNvSpPr txBox="1"/>
          <p:nvPr/>
        </p:nvSpPr>
        <p:spPr>
          <a:xfrm>
            <a:off x="228600" y="3739359"/>
            <a:ext cx="31398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dirty="0">
                <a:solidFill>
                  <a:schemeClr val="dk1"/>
                </a:solidFill>
                <a:latin typeface="Arial"/>
                <a:ea typeface="Arial"/>
                <a:cs typeface="Arial"/>
                <a:sym typeface="Arial"/>
              </a:rPr>
              <a:t>wings</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motor: </a:t>
            </a:r>
            <a:r>
              <a:rPr lang="en" sz="1200" b="0" i="0" u="none" strike="noStrike" cap="none" dirty="0">
                <a:solidFill>
                  <a:srgbClr val="505050"/>
                </a:solidFill>
                <a:latin typeface="Arial"/>
                <a:ea typeface="Arial"/>
                <a:cs typeface="Arial"/>
                <a:sym typeface="Arial"/>
              </a:rPr>
              <a:t>82 (pivot, power, resonance)</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sensory: </a:t>
            </a:r>
            <a:r>
              <a:rPr lang="en" sz="1200" b="0" i="0" u="none" strike="noStrike" cap="none" dirty="0">
                <a:solidFill>
                  <a:srgbClr val="505050"/>
                </a:solidFill>
                <a:latin typeface="Arial"/>
                <a:ea typeface="Arial"/>
                <a:cs typeface="Arial"/>
                <a:sym typeface="Arial"/>
              </a:rPr>
              <a:t>989</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modalities: </a:t>
            </a:r>
            <a:r>
              <a:rPr lang="en" sz="1200" b="0" i="0" u="none" strike="noStrike" cap="none" dirty="0">
                <a:solidFill>
                  <a:srgbClr val="505050"/>
                </a:solidFill>
                <a:latin typeface="Arial"/>
                <a:ea typeface="Arial"/>
                <a:cs typeface="Arial"/>
                <a:sym typeface="Arial"/>
              </a:rPr>
              <a:t>proprioception, </a:t>
            </a:r>
            <a:endParaRPr dirty="0"/>
          </a:p>
          <a:p>
            <a:pPr marL="0" marR="0" lvl="0" indent="0" algn="ctr" rtl="0">
              <a:lnSpc>
                <a:spcPct val="100000"/>
              </a:lnSpc>
              <a:spcBef>
                <a:spcPts val="0"/>
              </a:spcBef>
              <a:spcAft>
                <a:spcPts val="0"/>
              </a:spcAft>
              <a:buNone/>
            </a:pPr>
            <a:r>
              <a:rPr lang="en" sz="1200" b="0" i="0" u="none" strike="noStrike" cap="none" dirty="0">
                <a:solidFill>
                  <a:srgbClr val="505050"/>
                </a:solidFill>
                <a:latin typeface="Arial"/>
                <a:ea typeface="Arial"/>
                <a:cs typeface="Arial"/>
                <a:sym typeface="Arial"/>
              </a:rPr>
              <a:t>vibration, tactile, nociception, gustation</a:t>
            </a:r>
            <a:endParaRPr dirty="0"/>
          </a:p>
        </p:txBody>
      </p:sp>
      <p:sp>
        <p:nvSpPr>
          <p:cNvPr id="347" name="Google Shape;347;p38">
            <a:extLst>
              <a:ext uri="{FF2B5EF4-FFF2-40B4-BE49-F238E27FC236}">
                <a16:creationId xmlns:a16="http://schemas.microsoft.com/office/drawing/2014/main" id="{95E4C714-CFE4-80E4-C3CB-85E5201FDBBF}"/>
              </a:ext>
            </a:extLst>
          </p:cNvPr>
          <p:cNvSpPr txBox="1"/>
          <p:nvPr/>
        </p:nvSpPr>
        <p:spPr>
          <a:xfrm>
            <a:off x="5749605" y="43935"/>
            <a:ext cx="31398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dirty="0">
                <a:solidFill>
                  <a:schemeClr val="dk1"/>
                </a:solidFill>
                <a:latin typeface="Arial"/>
                <a:ea typeface="Arial"/>
                <a:cs typeface="Arial"/>
                <a:sym typeface="Arial"/>
              </a:rPr>
              <a:t>proboscis</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motor: </a:t>
            </a:r>
            <a:r>
              <a:rPr lang="en" sz="1200" b="0" i="0" u="none" strike="noStrike" cap="none" dirty="0">
                <a:solidFill>
                  <a:srgbClr val="505050"/>
                </a:solidFill>
                <a:latin typeface="Arial"/>
                <a:ea typeface="Arial"/>
                <a:cs typeface="Arial"/>
                <a:sym typeface="Arial"/>
              </a:rPr>
              <a:t>58 (moving, ingesting)</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sensory: </a:t>
            </a:r>
            <a:r>
              <a:rPr lang="en" sz="1200" b="0" i="0" u="none" strike="noStrike" cap="none" dirty="0">
                <a:solidFill>
                  <a:srgbClr val="505050"/>
                </a:solidFill>
                <a:latin typeface="Arial"/>
                <a:ea typeface="Arial"/>
                <a:cs typeface="Arial"/>
                <a:sym typeface="Arial"/>
              </a:rPr>
              <a:t>58</a:t>
            </a:r>
            <a:endParaRPr dirty="0"/>
          </a:p>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modalities: </a:t>
            </a:r>
            <a:r>
              <a:rPr lang="en" sz="1200" b="0" i="0" u="none" strike="noStrike" cap="none" dirty="0">
                <a:solidFill>
                  <a:srgbClr val="505050"/>
                </a:solidFill>
                <a:latin typeface="Arial"/>
                <a:ea typeface="Arial"/>
                <a:cs typeface="Arial"/>
                <a:sym typeface="Arial"/>
              </a:rPr>
              <a:t>gustation, tactile</a:t>
            </a:r>
            <a:endParaRPr dirty="0"/>
          </a:p>
        </p:txBody>
      </p:sp>
      <p:sp>
        <p:nvSpPr>
          <p:cNvPr id="348" name="Google Shape;348;p38">
            <a:extLst>
              <a:ext uri="{FF2B5EF4-FFF2-40B4-BE49-F238E27FC236}">
                <a16:creationId xmlns:a16="http://schemas.microsoft.com/office/drawing/2014/main" id="{BE59F35B-E7E2-9944-6636-37F0AEBACFBB}"/>
              </a:ext>
            </a:extLst>
          </p:cNvPr>
          <p:cNvSpPr txBox="1"/>
          <p:nvPr/>
        </p:nvSpPr>
        <p:spPr>
          <a:xfrm>
            <a:off x="6819714" y="1481092"/>
            <a:ext cx="21339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eye</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4 </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1,110</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chromatic vision, achromatic vision, UV, polarised</a:t>
            </a:r>
            <a:endParaRPr/>
          </a:p>
        </p:txBody>
      </p:sp>
      <p:sp>
        <p:nvSpPr>
          <p:cNvPr id="349" name="Google Shape;349;p38">
            <a:extLst>
              <a:ext uri="{FF2B5EF4-FFF2-40B4-BE49-F238E27FC236}">
                <a16:creationId xmlns:a16="http://schemas.microsoft.com/office/drawing/2014/main" id="{D5D82AC1-744D-8B32-2F03-5EFA4C9BEFE0}"/>
              </a:ext>
            </a:extLst>
          </p:cNvPr>
          <p:cNvSpPr txBox="1"/>
          <p:nvPr/>
        </p:nvSpPr>
        <p:spPr>
          <a:xfrm>
            <a:off x="264606" y="1953005"/>
            <a:ext cx="2414700" cy="15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abdomen</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195 (mating, movement, defecation, breathing, GI)</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endocrine: </a:t>
            </a:r>
            <a:r>
              <a:rPr lang="en" sz="1200" b="0" i="0" u="none" strike="noStrike" cap="none">
                <a:solidFill>
                  <a:srgbClr val="505050"/>
                </a:solidFill>
                <a:latin typeface="Arial"/>
                <a:ea typeface="Arial"/>
                <a:cs typeface="Arial"/>
                <a:sym typeface="Arial"/>
              </a:rPr>
              <a:t>34</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1008</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modalities: </a:t>
            </a:r>
            <a:r>
              <a:rPr lang="en" sz="1200" b="0" i="0" u="none" strike="noStrike" cap="none">
                <a:solidFill>
                  <a:srgbClr val="505050"/>
                </a:solidFill>
                <a:latin typeface="Arial"/>
                <a:ea typeface="Arial"/>
                <a:cs typeface="Arial"/>
                <a:sym typeface="Arial"/>
              </a:rPr>
              <a:t>proprioception, </a:t>
            </a:r>
            <a:endParaRPr/>
          </a:p>
          <a:p>
            <a:pPr marL="0" marR="0" lvl="0" indent="0" algn="ctr" rtl="0">
              <a:lnSpc>
                <a:spcPct val="100000"/>
              </a:lnSpc>
              <a:spcBef>
                <a:spcPts val="0"/>
              </a:spcBef>
              <a:spcAft>
                <a:spcPts val="0"/>
              </a:spcAft>
              <a:buNone/>
            </a:pPr>
            <a:r>
              <a:rPr lang="en" sz="1200" b="0" i="0" u="none" strike="noStrike" cap="none">
                <a:solidFill>
                  <a:srgbClr val="505050"/>
                </a:solidFill>
                <a:latin typeface="Arial"/>
                <a:ea typeface="Arial"/>
                <a:cs typeface="Arial"/>
                <a:sym typeface="Arial"/>
              </a:rPr>
              <a:t>vibration, tactile, nociception, gustation</a:t>
            </a:r>
            <a:endParaRPr/>
          </a:p>
        </p:txBody>
      </p:sp>
      <p:sp>
        <p:nvSpPr>
          <p:cNvPr id="350" name="Google Shape;350;p38">
            <a:extLst>
              <a:ext uri="{FF2B5EF4-FFF2-40B4-BE49-F238E27FC236}">
                <a16:creationId xmlns:a16="http://schemas.microsoft.com/office/drawing/2014/main" id="{21359594-FE9F-7732-B380-1912ED5BBA4A}"/>
              </a:ext>
            </a:extLst>
          </p:cNvPr>
          <p:cNvSpPr txBox="1"/>
          <p:nvPr/>
        </p:nvSpPr>
        <p:spPr>
          <a:xfrm>
            <a:off x="-85088" y="278750"/>
            <a:ext cx="20520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Arial"/>
                <a:ea typeface="Arial"/>
                <a:cs typeface="Arial"/>
                <a:sym typeface="Arial"/>
              </a:rPr>
              <a:t>other: </a:t>
            </a:r>
            <a:r>
              <a:rPr lang="en" sz="1200" b="1" i="0" u="none" strike="noStrike" cap="none">
                <a:solidFill>
                  <a:schemeClr val="dk2"/>
                </a:solidFill>
                <a:latin typeface="Arial"/>
                <a:ea typeface="Arial"/>
                <a:cs typeface="Arial"/>
                <a:sym typeface="Arial"/>
              </a:rPr>
              <a:t>retrocerebral complex,</a:t>
            </a:r>
            <a:r>
              <a:rPr lang="en" sz="1200" b="0" i="0" u="none" strike="noStrike" cap="none">
                <a:solidFill>
                  <a:schemeClr val="dk2"/>
                </a:solidFill>
                <a:latin typeface="Arial"/>
                <a:ea typeface="Arial"/>
                <a:cs typeface="Arial"/>
                <a:sym typeface="Arial"/>
              </a:rPr>
              <a:t> neurohemal organ, heart, crop</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endocrine: </a:t>
            </a:r>
            <a:r>
              <a:rPr lang="en" sz="1200" b="0" i="0" u="none" strike="noStrike" cap="none">
                <a:solidFill>
                  <a:srgbClr val="505050"/>
                </a:solidFill>
                <a:latin typeface="Arial"/>
                <a:ea typeface="Arial"/>
                <a:cs typeface="Arial"/>
                <a:sym typeface="Arial"/>
              </a:rPr>
              <a:t>~90 (systemic hormones, internal organs)</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motor: </a:t>
            </a:r>
            <a:r>
              <a:rPr lang="en" sz="1200" b="0" i="0" u="none" strike="noStrike" cap="none">
                <a:solidFill>
                  <a:srgbClr val="505050"/>
                </a:solidFill>
                <a:latin typeface="Arial"/>
                <a:ea typeface="Arial"/>
                <a:cs typeface="Arial"/>
                <a:sym typeface="Arial"/>
              </a:rPr>
              <a:t>~90</a:t>
            </a:r>
            <a:endParaRPr/>
          </a:p>
          <a:p>
            <a:pPr marL="0" marR="0" lvl="0" indent="0" algn="ctr"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sensory: </a:t>
            </a:r>
            <a:r>
              <a:rPr lang="en" sz="1200" b="0" i="0" u="none" strike="noStrike" cap="none">
                <a:solidFill>
                  <a:srgbClr val="505050"/>
                </a:solidFill>
                <a:latin typeface="Arial"/>
                <a:ea typeface="Arial"/>
                <a:cs typeface="Arial"/>
                <a:sym typeface="Arial"/>
              </a:rPr>
              <a:t>unknown</a:t>
            </a:r>
            <a:endParaRPr/>
          </a:p>
        </p:txBody>
      </p:sp>
      <p:cxnSp>
        <p:nvCxnSpPr>
          <p:cNvPr id="351" name="Google Shape;351;p38">
            <a:extLst>
              <a:ext uri="{FF2B5EF4-FFF2-40B4-BE49-F238E27FC236}">
                <a16:creationId xmlns:a16="http://schemas.microsoft.com/office/drawing/2014/main" id="{A9F1EDBF-AC57-D773-B56C-D3A291E7603E}"/>
              </a:ext>
            </a:extLst>
          </p:cNvPr>
          <p:cNvCxnSpPr/>
          <p:nvPr/>
        </p:nvCxnSpPr>
        <p:spPr>
          <a:xfrm>
            <a:off x="3582686" y="159023"/>
            <a:ext cx="2126700" cy="0"/>
          </a:xfrm>
          <a:prstGeom prst="straightConnector1">
            <a:avLst/>
          </a:prstGeom>
          <a:noFill/>
          <a:ln w="19050" cap="flat" cmpd="sng">
            <a:solidFill>
              <a:schemeClr val="dk1"/>
            </a:solidFill>
            <a:prstDash val="solid"/>
            <a:round/>
            <a:headEnd type="none" w="sm" len="sm"/>
            <a:tailEnd type="none" w="sm" len="sm"/>
          </a:ln>
        </p:spPr>
      </p:cxnSp>
      <p:cxnSp>
        <p:nvCxnSpPr>
          <p:cNvPr id="352" name="Google Shape;352;p38">
            <a:extLst>
              <a:ext uri="{FF2B5EF4-FFF2-40B4-BE49-F238E27FC236}">
                <a16:creationId xmlns:a16="http://schemas.microsoft.com/office/drawing/2014/main" id="{B415C678-F37E-F050-D0D3-110F5A11C8DC}"/>
              </a:ext>
            </a:extLst>
          </p:cNvPr>
          <p:cNvCxnSpPr/>
          <p:nvPr/>
        </p:nvCxnSpPr>
        <p:spPr>
          <a:xfrm rot="10800000">
            <a:off x="5709535" y="158992"/>
            <a:ext cx="0" cy="675300"/>
          </a:xfrm>
          <a:prstGeom prst="straightConnector1">
            <a:avLst/>
          </a:prstGeom>
          <a:noFill/>
          <a:ln w="19050" cap="flat" cmpd="sng">
            <a:solidFill>
              <a:srgbClr val="3F3F3F"/>
            </a:solidFill>
            <a:prstDash val="solid"/>
            <a:round/>
            <a:headEnd type="none" w="sm" len="sm"/>
            <a:tailEnd type="none" w="sm" len="sm"/>
          </a:ln>
        </p:spPr>
      </p:cxnSp>
      <p:cxnSp>
        <p:nvCxnSpPr>
          <p:cNvPr id="353" name="Google Shape;353;p38">
            <a:extLst>
              <a:ext uri="{FF2B5EF4-FFF2-40B4-BE49-F238E27FC236}">
                <a16:creationId xmlns:a16="http://schemas.microsoft.com/office/drawing/2014/main" id="{5B87B647-BF54-BB99-3056-92BAF28943E1}"/>
              </a:ext>
            </a:extLst>
          </p:cNvPr>
          <p:cNvCxnSpPr/>
          <p:nvPr/>
        </p:nvCxnSpPr>
        <p:spPr>
          <a:xfrm rot="10800000">
            <a:off x="5959565" y="166442"/>
            <a:ext cx="0" cy="659700"/>
          </a:xfrm>
          <a:prstGeom prst="straightConnector1">
            <a:avLst/>
          </a:prstGeom>
          <a:noFill/>
          <a:ln w="19050" cap="flat" cmpd="sng">
            <a:solidFill>
              <a:schemeClr val="dk1"/>
            </a:solidFill>
            <a:prstDash val="solid"/>
            <a:round/>
            <a:headEnd type="none" w="sm" len="sm"/>
            <a:tailEnd type="none" w="sm" len="sm"/>
          </a:ln>
        </p:spPr>
      </p:cxnSp>
      <p:cxnSp>
        <p:nvCxnSpPr>
          <p:cNvPr id="354" name="Google Shape;354;p38">
            <a:extLst>
              <a:ext uri="{FF2B5EF4-FFF2-40B4-BE49-F238E27FC236}">
                <a16:creationId xmlns:a16="http://schemas.microsoft.com/office/drawing/2014/main" id="{037B399F-D588-8B0C-E821-0A4E83F02875}"/>
              </a:ext>
            </a:extLst>
          </p:cNvPr>
          <p:cNvCxnSpPr/>
          <p:nvPr/>
        </p:nvCxnSpPr>
        <p:spPr>
          <a:xfrm>
            <a:off x="5959565" y="166385"/>
            <a:ext cx="937500" cy="0"/>
          </a:xfrm>
          <a:prstGeom prst="straightConnector1">
            <a:avLst/>
          </a:prstGeom>
          <a:noFill/>
          <a:ln w="19050" cap="flat" cmpd="sng">
            <a:solidFill>
              <a:srgbClr val="3F3F3F"/>
            </a:solidFill>
            <a:prstDash val="solid"/>
            <a:round/>
            <a:headEnd type="none" w="sm" len="sm"/>
            <a:tailEnd type="none" w="sm" len="sm"/>
          </a:ln>
        </p:spPr>
      </p:cxnSp>
      <p:cxnSp>
        <p:nvCxnSpPr>
          <p:cNvPr id="355" name="Google Shape;355;p38">
            <a:extLst>
              <a:ext uri="{FF2B5EF4-FFF2-40B4-BE49-F238E27FC236}">
                <a16:creationId xmlns:a16="http://schemas.microsoft.com/office/drawing/2014/main" id="{9DD4E8ED-154C-3DC6-24A0-7F817FEB33A5}"/>
              </a:ext>
            </a:extLst>
          </p:cNvPr>
          <p:cNvCxnSpPr/>
          <p:nvPr/>
        </p:nvCxnSpPr>
        <p:spPr>
          <a:xfrm>
            <a:off x="6158329" y="1628089"/>
            <a:ext cx="1486800" cy="0"/>
          </a:xfrm>
          <a:prstGeom prst="straightConnector1">
            <a:avLst/>
          </a:prstGeom>
          <a:noFill/>
          <a:ln w="19050" cap="flat" cmpd="sng">
            <a:solidFill>
              <a:schemeClr val="dk1"/>
            </a:solidFill>
            <a:prstDash val="solid"/>
            <a:round/>
            <a:headEnd type="none" w="sm" len="sm"/>
            <a:tailEnd type="none" w="sm" len="sm"/>
          </a:ln>
        </p:spPr>
      </p:cxnSp>
      <p:cxnSp>
        <p:nvCxnSpPr>
          <p:cNvPr id="356" name="Google Shape;356;p38">
            <a:extLst>
              <a:ext uri="{FF2B5EF4-FFF2-40B4-BE49-F238E27FC236}">
                <a16:creationId xmlns:a16="http://schemas.microsoft.com/office/drawing/2014/main" id="{E91FAE43-C51A-ADD8-1CAB-0DCE4930C9F1}"/>
              </a:ext>
            </a:extLst>
          </p:cNvPr>
          <p:cNvCxnSpPr/>
          <p:nvPr/>
        </p:nvCxnSpPr>
        <p:spPr>
          <a:xfrm>
            <a:off x="6158329" y="3026876"/>
            <a:ext cx="544200" cy="0"/>
          </a:xfrm>
          <a:prstGeom prst="straightConnector1">
            <a:avLst/>
          </a:prstGeom>
          <a:noFill/>
          <a:ln w="19050" cap="flat" cmpd="sng">
            <a:solidFill>
              <a:schemeClr val="dk1"/>
            </a:solidFill>
            <a:prstDash val="solid"/>
            <a:round/>
            <a:headEnd type="none" w="sm" len="sm"/>
            <a:tailEnd type="none" w="sm" len="sm"/>
          </a:ln>
        </p:spPr>
      </p:cxnSp>
      <p:cxnSp>
        <p:nvCxnSpPr>
          <p:cNvPr id="357" name="Google Shape;357;p38">
            <a:extLst>
              <a:ext uri="{FF2B5EF4-FFF2-40B4-BE49-F238E27FC236}">
                <a16:creationId xmlns:a16="http://schemas.microsoft.com/office/drawing/2014/main" id="{71FF83DF-85D2-614E-35AD-71DEDDC850F9}"/>
              </a:ext>
            </a:extLst>
          </p:cNvPr>
          <p:cNvCxnSpPr/>
          <p:nvPr/>
        </p:nvCxnSpPr>
        <p:spPr>
          <a:xfrm>
            <a:off x="5023670" y="2879591"/>
            <a:ext cx="0" cy="1408200"/>
          </a:xfrm>
          <a:prstGeom prst="straightConnector1">
            <a:avLst/>
          </a:prstGeom>
          <a:noFill/>
          <a:ln w="19050" cap="flat" cmpd="sng">
            <a:solidFill>
              <a:schemeClr val="dk1"/>
            </a:solidFill>
            <a:prstDash val="solid"/>
            <a:round/>
            <a:headEnd type="none" w="sm" len="sm"/>
            <a:tailEnd type="none" w="sm" len="sm"/>
          </a:ln>
        </p:spPr>
      </p:cxnSp>
      <p:cxnSp>
        <p:nvCxnSpPr>
          <p:cNvPr id="358" name="Google Shape;358;p38">
            <a:extLst>
              <a:ext uri="{FF2B5EF4-FFF2-40B4-BE49-F238E27FC236}">
                <a16:creationId xmlns:a16="http://schemas.microsoft.com/office/drawing/2014/main" id="{ABBC0B97-6F19-3363-9A4C-8702012FD3A8}"/>
              </a:ext>
            </a:extLst>
          </p:cNvPr>
          <p:cNvCxnSpPr/>
          <p:nvPr/>
        </p:nvCxnSpPr>
        <p:spPr>
          <a:xfrm rot="10800000">
            <a:off x="2118045" y="3866280"/>
            <a:ext cx="1138200" cy="0"/>
          </a:xfrm>
          <a:prstGeom prst="straightConnector1">
            <a:avLst/>
          </a:prstGeom>
          <a:noFill/>
          <a:ln w="19050" cap="flat" cmpd="sng">
            <a:solidFill>
              <a:schemeClr val="dk1"/>
            </a:solidFill>
            <a:prstDash val="solid"/>
            <a:round/>
            <a:headEnd type="none" w="sm" len="sm"/>
            <a:tailEnd type="none" w="sm" len="sm"/>
          </a:ln>
        </p:spPr>
      </p:cxnSp>
      <p:cxnSp>
        <p:nvCxnSpPr>
          <p:cNvPr id="359" name="Google Shape;359;p38">
            <a:extLst>
              <a:ext uri="{FF2B5EF4-FFF2-40B4-BE49-F238E27FC236}">
                <a16:creationId xmlns:a16="http://schemas.microsoft.com/office/drawing/2014/main" id="{78613C44-DC1B-88B4-7C1A-83E748CB01C1}"/>
              </a:ext>
            </a:extLst>
          </p:cNvPr>
          <p:cNvCxnSpPr/>
          <p:nvPr/>
        </p:nvCxnSpPr>
        <p:spPr>
          <a:xfrm>
            <a:off x="1966793" y="3395530"/>
            <a:ext cx="1289400" cy="0"/>
          </a:xfrm>
          <a:prstGeom prst="straightConnector1">
            <a:avLst/>
          </a:prstGeom>
          <a:noFill/>
          <a:ln w="19050" cap="flat" cmpd="sng">
            <a:solidFill>
              <a:schemeClr val="dk1"/>
            </a:solidFill>
            <a:prstDash val="solid"/>
            <a:round/>
            <a:headEnd type="none" w="sm" len="sm"/>
            <a:tailEnd type="none" w="sm" len="sm"/>
          </a:ln>
        </p:spPr>
      </p:cxnSp>
      <p:sp>
        <p:nvSpPr>
          <p:cNvPr id="2" name="Google Shape;229;p27">
            <a:extLst>
              <a:ext uri="{FF2B5EF4-FFF2-40B4-BE49-F238E27FC236}">
                <a16:creationId xmlns:a16="http://schemas.microsoft.com/office/drawing/2014/main" id="{2E60A57D-AADE-AFE5-099D-6676FA72611F}"/>
              </a:ext>
            </a:extLst>
          </p:cNvPr>
          <p:cNvSpPr txBox="1"/>
          <p:nvPr/>
        </p:nvSpPr>
        <p:spPr>
          <a:xfrm>
            <a:off x="42146" y="4840863"/>
            <a:ext cx="957734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200" b="1" i="0" u="none" strike="noStrike" cap="none" dirty="0">
                <a:solidFill>
                  <a:schemeClr val="tx1"/>
                </a:solidFill>
                <a:latin typeface="Arial"/>
                <a:ea typeface="Arial"/>
                <a:cs typeface="Arial"/>
                <a:sym typeface="Arial"/>
              </a:rPr>
              <a:t>Anthony Azevedo</a:t>
            </a:r>
            <a:r>
              <a:rPr lang="en-GB" sz="1200" b="1" dirty="0">
                <a:solidFill>
                  <a:schemeClr val="tx1"/>
                </a:solidFill>
              </a:rPr>
              <a:t>, Helen Yang, Meet </a:t>
            </a:r>
            <a:r>
              <a:rPr lang="en-GB" sz="1200" b="1" dirty="0" err="1">
                <a:solidFill>
                  <a:schemeClr val="tx1"/>
                </a:solidFill>
              </a:rPr>
              <a:t>Zandawala</a:t>
            </a:r>
            <a:r>
              <a:rPr lang="en-GB" sz="1200" b="1" dirty="0">
                <a:solidFill>
                  <a:schemeClr val="tx1"/>
                </a:solidFill>
              </a:rPr>
              <a:t>, Stefanie Hampel, Andrew Seeds, Serene Dhawan, Sweta Agrawal, + more </a:t>
            </a:r>
            <a:endParaRPr lang="en-GB" sz="1200" b="1" i="0" u="none" strike="noStrike" cap="none" dirty="0">
              <a:solidFill>
                <a:schemeClr val="tx1"/>
              </a:solidFill>
              <a:latin typeface="Arial"/>
              <a:ea typeface="Arial"/>
              <a:cs typeface="Arial"/>
              <a:sym typeface="Arial"/>
            </a:endParaRPr>
          </a:p>
        </p:txBody>
      </p:sp>
      <p:sp>
        <p:nvSpPr>
          <p:cNvPr id="3" name="Rounded Rectangle 2">
            <a:extLst>
              <a:ext uri="{FF2B5EF4-FFF2-40B4-BE49-F238E27FC236}">
                <a16:creationId xmlns:a16="http://schemas.microsoft.com/office/drawing/2014/main" id="{CE69EBA0-BC83-25BA-9884-81610004D61D}"/>
              </a:ext>
            </a:extLst>
          </p:cNvPr>
          <p:cNvSpPr/>
          <p:nvPr/>
        </p:nvSpPr>
        <p:spPr>
          <a:xfrm>
            <a:off x="1132254" y="1110288"/>
            <a:ext cx="6690000" cy="2412617"/>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564;p66">
            <a:extLst>
              <a:ext uri="{FF2B5EF4-FFF2-40B4-BE49-F238E27FC236}">
                <a16:creationId xmlns:a16="http://schemas.microsoft.com/office/drawing/2014/main" id="{E9B8CEBA-8717-5707-B0AA-1D976DD121EE}"/>
              </a:ext>
            </a:extLst>
          </p:cNvPr>
          <p:cNvSpPr txBox="1"/>
          <p:nvPr/>
        </p:nvSpPr>
        <p:spPr>
          <a:xfrm>
            <a:off x="2569038" y="1191995"/>
            <a:ext cx="3735356" cy="15696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chemeClr val="dk1"/>
                </a:solidFill>
              </a:rPr>
              <a:t>meta:</a:t>
            </a:r>
            <a:br>
              <a:rPr lang="en-GB" sz="2400" dirty="0">
                <a:solidFill>
                  <a:schemeClr val="dk1"/>
                </a:solidFill>
              </a:rPr>
            </a:br>
            <a:r>
              <a:rPr lang="en-GB" sz="2400" dirty="0">
                <a:solidFill>
                  <a:schemeClr val="dk1"/>
                </a:solidFill>
              </a:rPr>
              <a:t>	</a:t>
            </a:r>
            <a:r>
              <a:rPr lang="en-GB" sz="2400" dirty="0" err="1">
                <a:solidFill>
                  <a:schemeClr val="dk1"/>
                </a:solidFill>
              </a:rPr>
              <a:t>cell_class</a:t>
            </a:r>
            <a:br>
              <a:rPr lang="en-GB" sz="2400" dirty="0">
                <a:solidFill>
                  <a:schemeClr val="dk1"/>
                </a:solidFill>
              </a:rPr>
            </a:br>
            <a:r>
              <a:rPr lang="en-GB" sz="2400" dirty="0">
                <a:solidFill>
                  <a:schemeClr val="dk1"/>
                </a:solidFill>
              </a:rPr>
              <a:t>	</a:t>
            </a:r>
            <a:r>
              <a:rPr lang="en-GB" sz="2400" dirty="0" err="1">
                <a:solidFill>
                  <a:schemeClr val="dk1"/>
                </a:solidFill>
              </a:rPr>
              <a:t>cell_sub_class</a:t>
            </a:r>
            <a:br>
              <a:rPr lang="en-GB" sz="2400" dirty="0">
                <a:solidFill>
                  <a:schemeClr val="dk1"/>
                </a:solidFill>
              </a:rPr>
            </a:br>
            <a:r>
              <a:rPr lang="en-GB" sz="2400" dirty="0">
                <a:solidFill>
                  <a:schemeClr val="dk1"/>
                </a:solidFill>
              </a:rPr>
              <a:t>	</a:t>
            </a:r>
            <a:r>
              <a:rPr lang="en-GB" sz="2400" dirty="0" err="1">
                <a:solidFill>
                  <a:schemeClr val="dk1"/>
                </a:solidFill>
              </a:rPr>
              <a:t>body_part_effector</a:t>
            </a:r>
            <a:br>
              <a:rPr lang="en-GB" sz="2400" dirty="0">
                <a:solidFill>
                  <a:schemeClr val="dk1"/>
                </a:solidFill>
              </a:rPr>
            </a:br>
            <a:r>
              <a:rPr lang="en-GB" sz="2400" dirty="0">
                <a:solidFill>
                  <a:schemeClr val="dk1"/>
                </a:solidFill>
              </a:rPr>
              <a:t>	</a:t>
            </a:r>
            <a:r>
              <a:rPr lang="en-GB" sz="2400" dirty="0" err="1">
                <a:solidFill>
                  <a:schemeClr val="dk1"/>
                </a:solidFill>
              </a:rPr>
              <a:t>body_part_sensory</a:t>
            </a:r>
            <a:br>
              <a:rPr lang="en-GB" sz="2400" dirty="0">
                <a:solidFill>
                  <a:schemeClr val="dk1"/>
                </a:solidFill>
              </a:rPr>
            </a:br>
            <a:endParaRPr sz="2400" dirty="0">
              <a:solidFill>
                <a:schemeClr val="dk1"/>
              </a:solidFill>
            </a:endParaRPr>
          </a:p>
        </p:txBody>
      </p:sp>
    </p:spTree>
    <p:extLst>
      <p:ext uri="{BB962C8B-B14F-4D97-AF65-F5344CB8AC3E}">
        <p14:creationId xmlns:p14="http://schemas.microsoft.com/office/powerpoint/2010/main" val="318885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0">
          <a:extLst>
            <a:ext uri="{FF2B5EF4-FFF2-40B4-BE49-F238E27FC236}">
              <a16:creationId xmlns:a16="http://schemas.microsoft.com/office/drawing/2014/main" id="{61A7B6DD-8032-FFE2-0569-828174E04721}"/>
            </a:ext>
          </a:extLst>
        </p:cNvPr>
        <p:cNvGrpSpPr/>
        <p:nvPr/>
      </p:nvGrpSpPr>
      <p:grpSpPr>
        <a:xfrm>
          <a:off x="0" y="0"/>
          <a:ext cx="0" cy="0"/>
          <a:chOff x="0" y="0"/>
          <a:chExt cx="0" cy="0"/>
        </a:xfrm>
      </p:grpSpPr>
      <p:sp>
        <p:nvSpPr>
          <p:cNvPr id="621" name="Google Shape;621;p74">
            <a:extLst>
              <a:ext uri="{FF2B5EF4-FFF2-40B4-BE49-F238E27FC236}">
                <a16:creationId xmlns:a16="http://schemas.microsoft.com/office/drawing/2014/main" id="{DDAD9483-DAFC-9B83-5EED-BFDED14097F7}"/>
              </a:ext>
            </a:extLst>
          </p:cNvPr>
          <p:cNvSpPr txBox="1"/>
          <p:nvPr/>
        </p:nvSpPr>
        <p:spPr>
          <a:xfrm>
            <a:off x="115250" y="118525"/>
            <a:ext cx="62853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rPr>
              <a:t>c</a:t>
            </a:r>
            <a:r>
              <a:rPr lang="en" sz="1800" dirty="0" err="1">
                <a:solidFill>
                  <a:schemeClr val="dk1"/>
                </a:solidFill>
              </a:rPr>
              <a:t>ommon</a:t>
            </a:r>
            <a:r>
              <a:rPr lang="en" sz="1800" dirty="0">
                <a:solidFill>
                  <a:schemeClr val="dk1"/>
                </a:solidFill>
              </a:rPr>
              <a:t> upstream partners define sets of effectors</a:t>
            </a:r>
            <a:endParaRPr sz="1800" dirty="0">
              <a:solidFill>
                <a:schemeClr val="dk1"/>
              </a:solidFill>
            </a:endParaRPr>
          </a:p>
        </p:txBody>
      </p:sp>
      <p:pic>
        <p:nvPicPr>
          <p:cNvPr id="622" name="Google Shape;622;p74" title="figure2I.png">
            <a:extLst>
              <a:ext uri="{FF2B5EF4-FFF2-40B4-BE49-F238E27FC236}">
                <a16:creationId xmlns:a16="http://schemas.microsoft.com/office/drawing/2014/main" id="{076ECBE3-8426-B2A2-89BA-4CB3C7CE3818}"/>
              </a:ext>
            </a:extLst>
          </p:cNvPr>
          <p:cNvPicPr preferRelativeResize="0"/>
          <p:nvPr/>
        </p:nvPicPr>
        <p:blipFill>
          <a:blip r:embed="rId3">
            <a:alphaModFix/>
          </a:blip>
          <a:stretch>
            <a:fillRect/>
          </a:stretch>
        </p:blipFill>
        <p:spPr>
          <a:xfrm>
            <a:off x="1016665" y="652800"/>
            <a:ext cx="7012091" cy="4327775"/>
          </a:xfrm>
          <a:prstGeom prst="rect">
            <a:avLst/>
          </a:prstGeom>
          <a:noFill/>
          <a:ln>
            <a:noFill/>
          </a:ln>
        </p:spPr>
      </p:pic>
    </p:spTree>
    <p:extLst>
      <p:ext uri="{BB962C8B-B14F-4D97-AF65-F5344CB8AC3E}">
        <p14:creationId xmlns:p14="http://schemas.microsoft.com/office/powerpoint/2010/main" val="1859645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Atlas</Template>
  <TotalTime>16799</TotalTime>
  <Words>4521</Words>
  <Application>Microsoft Macintosh PowerPoint</Application>
  <PresentationFormat>On-screen Show (16:9)</PresentationFormat>
  <Paragraphs>362</Paragraphs>
  <Slides>49</Slides>
  <Notes>49</Notes>
  <HiddenSlides>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Gill Sans MT Light</vt:lpstr>
      <vt:lpstr>Arial,Sans-Serif</vt:lpstr>
      <vt:lpstr>Gill Sans</vt:lpstr>
      <vt:lpstr>Arial</vt:lpstr>
      <vt:lpstr>Cambria Math</vt:lpstr>
      <vt:lpstr>Calibri</vt:lpstr>
      <vt:lpstr>Aptos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Bates, Alexander</cp:lastModifiedBy>
  <cp:revision>138</cp:revision>
  <dcterms:modified xsi:type="dcterms:W3CDTF">2026-01-02T18:56:25Z</dcterms:modified>
</cp:coreProperties>
</file>